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5" r:id="rId4"/>
    <p:sldId id="266" r:id="rId5"/>
    <p:sldId id="258" r:id="rId6"/>
    <p:sldId id="259" r:id="rId7"/>
    <p:sldId id="261" r:id="rId8"/>
    <p:sldId id="262" r:id="rId9"/>
    <p:sldId id="267" r:id="rId10"/>
    <p:sldId id="263" r:id="rId11"/>
    <p:sldId id="264" r:id="rId12"/>
  </p:sldIdLst>
  <p:sldSz cx="6858000" cy="9906000" type="A4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Iansui" pitchFamily="2" charset="-120"/>
      <p:regular r:id="rId18"/>
    </p:embeddedFont>
    <p:embeddedFont>
      <p:font typeface="芫荽" pitchFamily="2" charset="-120"/>
      <p:regular r:id="rId19"/>
    </p:embeddedFont>
    <p:embeddedFont>
      <p:font typeface="微軟正黑體" panose="020B0604030504040204" pitchFamily="34" charset="-120"/>
      <p:regular r:id="rId20"/>
      <p:bold r:id="rId21"/>
    </p:embeddedFont>
    <p:embeddedFont>
      <p:font typeface="微軟正黑體" panose="020B0604030504040204" pitchFamily="34" charset="-12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gynCLquor9XbLl+coRpMtS5wVc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C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1D2356-B581-4C3D-B92C-7D7A0CA1651F}">
  <a:tblStyle styleId="{1D1D2356-B581-4C3D-B92C-7D7A0CA1651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028" autoAdjust="0"/>
    <p:restoredTop sz="94704"/>
  </p:normalViewPr>
  <p:slideViewPr>
    <p:cSldViewPr snapToGrid="0">
      <p:cViewPr varScale="1">
        <p:scale>
          <a:sx n="74" d="100"/>
          <a:sy n="74" d="100"/>
        </p:scale>
        <p:origin x="30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015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471488" y="9181397"/>
            <a:ext cx="591502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lvl="1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lvl="2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lvl="3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lvl="4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lvl="5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lvl="6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lvl="7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lvl="8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5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6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9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3.png"/><Relationship Id="rId7" Type="http://schemas.openxmlformats.org/officeDocument/2006/relationships/hyperlink" Target="https://toneoz.com/imez/?lang=zh-TW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neoz.com/blog/download-fonts/" TargetMode="External"/><Relationship Id="rId5" Type="http://schemas.openxmlformats.org/officeDocument/2006/relationships/hyperlink" Target="https://toneoz.com/" TargetMode="External"/><Relationship Id="rId4" Type="http://schemas.openxmlformats.org/officeDocument/2006/relationships/hyperlink" Target="https://drive.google.com/drive/folders/18qQVmJwNPEOIX5wDQp8PA-RdZXeF7opm" TargetMode="Externa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>
            <a:spLocks noGrp="1"/>
          </p:cNvSpPr>
          <p:nvPr>
            <p:ph type="sldNum" idx="12"/>
          </p:nvPr>
        </p:nvSpPr>
        <p:spPr>
          <a:xfrm>
            <a:off x="471488" y="9181397"/>
            <a:ext cx="591502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  <p:graphicFrame>
        <p:nvGraphicFramePr>
          <p:cNvPr id="149" name="Google Shape;149;p8"/>
          <p:cNvGraphicFramePr/>
          <p:nvPr>
            <p:extLst>
              <p:ext uri="{D42A27DB-BD31-4B8C-83A1-F6EECF244321}">
                <p14:modId xmlns:p14="http://schemas.microsoft.com/office/powerpoint/2010/main" val="1778348443"/>
              </p:ext>
            </p:extLst>
          </p:nvPr>
        </p:nvGraphicFramePr>
        <p:xfrm>
          <a:off x="471489" y="541612"/>
          <a:ext cx="5917500" cy="5083594"/>
        </p:xfrm>
        <a:graphic>
          <a:graphicData uri="http://schemas.openxmlformats.org/drawingml/2006/table">
            <a:tbl>
              <a:tblPr firstRow="1" bandRow="1">
                <a:noFill/>
                <a:tableStyleId>{1D1D2356-B581-4C3D-B92C-7D7A0CA1651F}</a:tableStyleId>
              </a:tblPr>
              <a:tblGrid>
                <a:gridCol w="108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27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教學階段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時間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教學步驟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7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手作活動—手偶製作教學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30分鐘-40分鐘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b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zh-TW" altLang="en-US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（此圖為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手作模板之一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）</a:t>
                      </a: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r>
                        <a:rPr lang="zh-TW" altLang="en-US" sz="8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</a:t>
                      </a:r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+mj-lt"/>
                        <a:buAutoNum type="arabicPeriod" startAt="2"/>
                      </a:pP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待學生製作完成後，可拍照或錄影做紀念。若時間充裕，可讓學生至臺前演繹一段故事。</a:t>
                      </a:r>
                    </a:p>
                    <a:p>
                      <a:pPr marL="685800" marR="0" lvl="1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此部分教師可依據課程時間、學生程度斟酌安排。</a:t>
                      </a:r>
                    </a:p>
                    <a:p>
                      <a:pPr marL="685800" marR="0" lvl="1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倘若時間充裕，可搭配「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【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補充教材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】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課堂活動設計單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_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編劇小大師」使用，讓學生分組設計故事劇情，亦可鼓勵學生運用想像力即興發揮創意。</a:t>
                      </a:r>
                    </a:p>
                    <a:p>
                      <a:pPr marL="685800" marR="0" lvl="1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          </a:t>
                      </a:r>
                    </a:p>
                    <a:p>
                      <a:pPr marL="685800" marR="0" lvl="1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         </a:t>
                      </a:r>
                    </a:p>
                    <a:p>
                      <a:pPr marL="685800" marR="0" lvl="1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endParaRPr lang="zh-TW" altLang="en-US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58775" marR="0" lvl="1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</a:t>
                      </a: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58775" marR="0" lvl="1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（此圖為簡報第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44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頁）  （此圖為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補充教材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）</a:t>
                      </a: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1383168A-CF58-29BB-6747-880EB71850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664" y="1006854"/>
            <a:ext cx="558989" cy="7905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B0A87A9-AD15-39FF-3BF6-49ADEBA46B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664" y="4036691"/>
            <a:ext cx="1629503" cy="9163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5CFDF64-BB4E-57CA-7721-EE635BE9DB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60674" y="3945509"/>
            <a:ext cx="721939" cy="9886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8CAB36C0-7511-2F93-DC92-E7B1A37DFECB}"/>
              </a:ext>
            </a:extLst>
          </p:cNvPr>
          <p:cNvGrpSpPr/>
          <p:nvPr/>
        </p:nvGrpSpPr>
        <p:grpSpPr>
          <a:xfrm>
            <a:off x="401130" y="5241201"/>
            <a:ext cx="71363" cy="2011512"/>
            <a:chOff x="0" y="0"/>
            <a:chExt cx="20959" cy="590778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39487BBC-5929-9AE5-59CA-3F9C564EE9DA}"/>
                </a:ext>
              </a:extLst>
            </p:cNvPr>
            <p:cNvSpPr/>
            <p:nvPr/>
          </p:nvSpPr>
          <p:spPr>
            <a:xfrm>
              <a:off x="0" y="0"/>
              <a:ext cx="20959" cy="590778"/>
            </a:xfrm>
            <a:custGeom>
              <a:avLst/>
              <a:gdLst/>
              <a:ahLst/>
              <a:cxnLst/>
              <a:rect l="l" t="t" r="r" b="b"/>
              <a:pathLst>
                <a:path w="20959" h="590778">
                  <a:moveTo>
                    <a:pt x="0" y="0"/>
                  </a:moveTo>
                  <a:lnTo>
                    <a:pt x="20959" y="0"/>
                  </a:lnTo>
                  <a:lnTo>
                    <a:pt x="20959" y="590778"/>
                  </a:lnTo>
                  <a:lnTo>
                    <a:pt x="0" y="590778"/>
                  </a:lnTo>
                  <a:close/>
                </a:path>
              </a:pathLst>
            </a:custGeom>
            <a:solidFill>
              <a:srgbClr val="003352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51F14E88-67C1-367B-0E16-F02087E2F1B0}"/>
                </a:ext>
              </a:extLst>
            </p:cNvPr>
            <p:cNvSpPr txBox="1"/>
            <p:nvPr/>
          </p:nvSpPr>
          <p:spPr>
            <a:xfrm>
              <a:off x="0" y="-38100"/>
              <a:ext cx="20959" cy="628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0"/>
                </a:lnSpc>
              </a:pPr>
              <a:endParaRPr sz="1040"/>
            </a:p>
          </p:txBody>
        </p:sp>
      </p:grpSp>
      <p:sp>
        <p:nvSpPr>
          <p:cNvPr id="5" name="TextBox 13">
            <a:extLst>
              <a:ext uri="{FF2B5EF4-FFF2-40B4-BE49-F238E27FC236}">
                <a16:creationId xmlns:a16="http://schemas.microsoft.com/office/drawing/2014/main" id="{18034DBC-34BA-80F6-1F86-15A301C07FE8}"/>
              </a:ext>
            </a:extLst>
          </p:cNvPr>
          <p:cNvSpPr txBox="1"/>
          <p:nvPr/>
        </p:nvSpPr>
        <p:spPr>
          <a:xfrm>
            <a:off x="653809" y="5366678"/>
            <a:ext cx="5803061" cy="163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出版機關：中華民國僑務委員會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主編：林翠雲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統籌：陳嬿汝 </a:t>
            </a:r>
            <a:r>
              <a:rPr lang="en-US" altLang="zh-TW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葉亭妤、王宣勳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編寫：李旻臻</a:t>
            </a:r>
          </a:p>
          <a:p>
            <a:pPr>
              <a:lnSpc>
                <a:spcPts val="2635"/>
              </a:lnSpc>
            </a:pPr>
            <a:r>
              <a:rPr lang="zh-TW" altLang="en-US" sz="1600" b="1" dirty="0">
                <a:solidFill>
                  <a:srgbClr val="0033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審查：文藻外語大學線上華語教學中心師資團隊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sldNum" idx="12"/>
          </p:nvPr>
        </p:nvSpPr>
        <p:spPr>
          <a:xfrm>
            <a:off x="471488" y="9181397"/>
            <a:ext cx="591502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  <p:pic>
        <p:nvPicPr>
          <p:cNvPr id="91" name="Google Shape;91;p2"/>
          <p:cNvPicPr preferRelativeResize="0"/>
          <p:nvPr/>
        </p:nvPicPr>
        <p:blipFill>
          <a:blip r:embed="rId4"/>
          <a:srcRect/>
          <a:stretch/>
        </p:blipFill>
        <p:spPr>
          <a:xfrm>
            <a:off x="941693" y="1461926"/>
            <a:ext cx="2220603" cy="124908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" name="Google Shape;92;p2"/>
          <p:cNvPicPr preferRelativeResize="0"/>
          <p:nvPr/>
        </p:nvPicPr>
        <p:blipFill>
          <a:blip r:embed="rId5"/>
          <a:srcRect/>
          <a:stretch/>
        </p:blipFill>
        <p:spPr>
          <a:xfrm>
            <a:off x="941693" y="3002074"/>
            <a:ext cx="2220603" cy="124482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" name="Google Shape;94;p2" descr="一張含有 文字, 卡通, 螢幕擷取畫面 的圖片&#10;&#10;自動產生的描述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802" y="5301298"/>
            <a:ext cx="1331822" cy="188022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" name="Google Shape;95;p2"/>
          <p:cNvSpPr txBox="1"/>
          <p:nvPr/>
        </p:nvSpPr>
        <p:spPr>
          <a:xfrm>
            <a:off x="3695706" y="1370408"/>
            <a:ext cx="2400984" cy="143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【上課簡報】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注音版PPT 1份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注音版PDF 1份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3695706" y="3147112"/>
            <a:ext cx="2400984" cy="95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漢拼版PPT 1份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漢拼版PDF 1份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3628378" y="5286659"/>
            <a:ext cx="2535640" cy="190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【課堂活動設計單】</a:t>
            </a:r>
            <a:endParaRPr lang="en-US" altLang="zh-TW" sz="2200" b="0" i="0" u="none" strike="noStrike" cap="none" dirty="0">
              <a:solidFill>
                <a:srgbClr val="000000"/>
              </a:solidFill>
              <a:latin typeface="芫荽" pitchFamily="2" charset="-120"/>
              <a:ea typeface="芫荽" pitchFamily="2" charset="-120"/>
              <a:cs typeface="芫荽" pitchFamily="2" charset="-120"/>
              <a:sym typeface="Arial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暖身活動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注音版Word 1份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注音版PDF  1份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3695706" y="7844082"/>
            <a:ext cx="2400984" cy="95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漢拼版Word 1份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漢拼版PDF  1份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0847" y="4631894"/>
            <a:ext cx="5356309" cy="39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40F28E6-4EE1-15E2-9427-76C64E6D443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550" y="7377833"/>
            <a:ext cx="1334074" cy="18872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AB91EA-1C5E-FE77-6C14-B2F2074916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C63C96F-15A0-A536-174D-E765E5B04A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5" y="541936"/>
            <a:ext cx="1339771" cy="18948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Google Shape;99;p2">
            <a:extLst>
              <a:ext uri="{FF2B5EF4-FFF2-40B4-BE49-F238E27FC236}">
                <a16:creationId xmlns:a16="http://schemas.microsoft.com/office/drawing/2014/main" id="{C6FCA3DB-9FA1-72E3-434A-2D14C8A90E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845" y="6019564"/>
            <a:ext cx="5356309" cy="39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9954243-E550-071C-3148-9A72C47A5C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45" y="4270812"/>
            <a:ext cx="2400983" cy="13459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Google Shape;95;p2">
            <a:extLst>
              <a:ext uri="{FF2B5EF4-FFF2-40B4-BE49-F238E27FC236}">
                <a16:creationId xmlns:a16="http://schemas.microsoft.com/office/drawing/2014/main" id="{F4732A9C-FB70-A1C1-3AF0-6BF512C255DB}"/>
              </a:ext>
            </a:extLst>
          </p:cNvPr>
          <p:cNvSpPr txBox="1"/>
          <p:nvPr/>
        </p:nvSpPr>
        <p:spPr>
          <a:xfrm>
            <a:off x="3695706" y="4270812"/>
            <a:ext cx="2761057" cy="143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909"/>
              </a:lnSpc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【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手作教學影片</a:t>
            </a: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】</a:t>
            </a:r>
            <a:endParaRPr lang="en-US" altLang="zh-TW" sz="2200" b="0" i="0" u="none" strike="noStrike" cap="none" dirty="0">
              <a:solidFill>
                <a:srgbClr val="000000"/>
              </a:solidFill>
              <a:latin typeface="芫荽" pitchFamily="2" charset="-120"/>
              <a:ea typeface="芫荽" pitchFamily="2" charset="-120"/>
              <a:cs typeface="芫荽" pitchFamily="2" charset="-120"/>
              <a:sym typeface="Arial"/>
            </a:endParaRP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布袋戲手偶製作教學</a:t>
            </a:r>
            <a:endParaRPr lang="en-US" altLang="zh-TW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lvl="0" algn="ctr">
              <a:lnSpc>
                <a:spcPct val="140909"/>
              </a:lnSpc>
            </a:pPr>
            <a:r>
              <a:rPr lang="en-US" alt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MP4</a:t>
            </a: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 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支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13" name="Google Shape;95;p2">
            <a:extLst>
              <a:ext uri="{FF2B5EF4-FFF2-40B4-BE49-F238E27FC236}">
                <a16:creationId xmlns:a16="http://schemas.microsoft.com/office/drawing/2014/main" id="{2AAE020B-2C84-CC13-1211-6F70937B06B5}"/>
              </a:ext>
            </a:extLst>
          </p:cNvPr>
          <p:cNvSpPr txBox="1"/>
          <p:nvPr/>
        </p:nvSpPr>
        <p:spPr>
          <a:xfrm>
            <a:off x="3335633" y="592739"/>
            <a:ext cx="2761057" cy="334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909"/>
              </a:lnSpc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【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手作模板</a:t>
            </a: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】</a:t>
            </a:r>
            <a:endParaRPr lang="en-US" altLang="zh-TW" sz="2200" b="0" i="0" u="none" strike="noStrike" cap="none" dirty="0">
              <a:solidFill>
                <a:srgbClr val="000000"/>
              </a:solidFill>
              <a:latin typeface="芫荽" pitchFamily="2" charset="-120"/>
              <a:ea typeface="芫荽" pitchFamily="2" charset="-120"/>
              <a:cs typeface="芫荽" pitchFamily="2" charset="-120"/>
              <a:sym typeface="Arial"/>
            </a:endParaRP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布袋戲手偶模板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-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手套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PPT</a:t>
            </a: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 1份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PDF </a:t>
            </a: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 </a:t>
            </a: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1份</a:t>
            </a:r>
            <a:endParaRPr lang="en-US" altLang="zh-TW" sz="2200" b="0" i="0" u="none" strike="noStrike" cap="none" dirty="0">
              <a:solidFill>
                <a:srgbClr val="000000"/>
              </a:solidFill>
              <a:latin typeface="芫荽" pitchFamily="2" charset="-120"/>
              <a:ea typeface="芫荽" pitchFamily="2" charset="-120"/>
              <a:cs typeface="芫荽" pitchFamily="2" charset="-120"/>
              <a:sym typeface="Arial"/>
            </a:endParaRP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布袋戲手偶模板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-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配飾</a:t>
            </a: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PPT 1</a:t>
            </a: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份</a:t>
            </a:r>
            <a:endParaRPr lang="zh-TW" altLang="en-US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PDF  1</a:t>
            </a: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份</a:t>
            </a:r>
            <a:endParaRPr lang="zh-TW" altLang="en-US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18" name="Google Shape;95;p2">
            <a:extLst>
              <a:ext uri="{FF2B5EF4-FFF2-40B4-BE49-F238E27FC236}">
                <a16:creationId xmlns:a16="http://schemas.microsoft.com/office/drawing/2014/main" id="{368E3596-91D3-6BFC-5E93-D1CA53291973}"/>
              </a:ext>
            </a:extLst>
          </p:cNvPr>
          <p:cNvSpPr txBox="1"/>
          <p:nvPr/>
        </p:nvSpPr>
        <p:spPr>
          <a:xfrm>
            <a:off x="3515669" y="6315161"/>
            <a:ext cx="2400984" cy="286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909"/>
              </a:lnSpc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【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補充教材</a:t>
            </a: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】</a:t>
            </a:r>
            <a:endParaRPr lang="en-US" altLang="zh-TW" sz="2200" b="0" i="0" u="none" strike="noStrike" cap="none" dirty="0">
              <a:solidFill>
                <a:srgbClr val="000000"/>
              </a:solidFill>
              <a:latin typeface="芫荽" pitchFamily="2" charset="-120"/>
              <a:ea typeface="芫荽" pitchFamily="2" charset="-120"/>
              <a:cs typeface="芫荽" pitchFamily="2" charset="-120"/>
              <a:sym typeface="Arial"/>
            </a:endParaRP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課堂活動設計單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注音版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Word 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份</a:t>
            </a: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注音版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PDF  1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份</a:t>
            </a:r>
            <a:endParaRPr lang="en-US" altLang="zh-TW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漢拼版</a:t>
            </a:r>
            <a:r>
              <a:rPr lang="en-US" alt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Word 1</a:t>
            </a: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份</a:t>
            </a:r>
            <a:endParaRPr lang="zh-TW" altLang="en-US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漢拼版</a:t>
            </a:r>
            <a:r>
              <a:rPr lang="en-US" alt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PDF  1</a:t>
            </a: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份</a:t>
            </a:r>
            <a:endParaRPr lang="zh-TW" altLang="en-US"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BFD900-E600-4890-9E50-9E589CEE56F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066" y="1816341"/>
            <a:ext cx="1340762" cy="18948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圖片 5" descr="一張含有 文字, 螢幕擷取畫面, 卡通 的圖片&#10;&#10;自動產生的描述">
            <a:extLst>
              <a:ext uri="{FF2B5EF4-FFF2-40B4-BE49-F238E27FC236}">
                <a16:creationId xmlns:a16="http://schemas.microsoft.com/office/drawing/2014/main" id="{7B0BC817-E58F-A64B-7D74-1392615FC17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550" y="6848640"/>
            <a:ext cx="1531950" cy="21447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2152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E0F5AB7-118E-600F-8856-C915F53B6E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</a:t>
            </a:fld>
            <a:endParaRPr lang="zh-TW" altLang="en-US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6B97363C-5B57-61E1-F039-BD9B8E2D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98550" y="659502"/>
            <a:ext cx="1339771" cy="17910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Google Shape;95;p2">
            <a:extLst>
              <a:ext uri="{FF2B5EF4-FFF2-40B4-BE49-F238E27FC236}">
                <a16:creationId xmlns:a16="http://schemas.microsoft.com/office/drawing/2014/main" id="{28E3F96B-6678-E3BD-0C9A-3848887522DE}"/>
              </a:ext>
            </a:extLst>
          </p:cNvPr>
          <p:cNvSpPr txBox="1"/>
          <p:nvPr/>
        </p:nvSpPr>
        <p:spPr>
          <a:xfrm>
            <a:off x="3695706" y="838971"/>
            <a:ext cx="2400984" cy="143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909"/>
              </a:lnSpc>
            </a:pP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【</a:t>
            </a: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補充教材</a:t>
            </a:r>
            <a:r>
              <a:rPr lang="en-US" altLang="zh-TW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】</a:t>
            </a:r>
          </a:p>
          <a:p>
            <a:pPr lvl="0" algn="ctr">
              <a:lnSpc>
                <a:spcPct val="140909"/>
              </a:lnSpc>
            </a:pPr>
            <a:r>
              <a:rPr lang="zh-TW" altLang="en-US" sz="2200" dirty="0">
                <a:latin typeface="芫荽" pitchFamily="2" charset="-120"/>
                <a:ea typeface="芫荽" pitchFamily="2" charset="-120"/>
                <a:cs typeface="芫荽" pitchFamily="2" charset="-120"/>
              </a:rPr>
              <a:t>教學資源彙整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marL="0" marR="0" lvl="0" indent="0" algn="ctr" rtl="0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PDF </a:t>
            </a:r>
            <a:r>
              <a:rPr lang="zh-TW" altLang="en-US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 </a:t>
            </a:r>
            <a:r>
              <a:rPr lang="zh-TW" sz="2200" b="0" i="0" u="none" strike="noStrike" cap="none" dirty="0">
                <a:solidFill>
                  <a:srgbClr val="000000"/>
                </a:solidFill>
                <a:latin typeface="芫荽" pitchFamily="2" charset="-120"/>
                <a:ea typeface="芫荽" pitchFamily="2" charset="-120"/>
                <a:cs typeface="芫荽" pitchFamily="2" charset="-120"/>
                <a:sym typeface="Arial"/>
              </a:rPr>
              <a:t>1份</a:t>
            </a:r>
            <a:endParaRPr sz="2200" dirty="0">
              <a:latin typeface="芫荽" pitchFamily="2" charset="-120"/>
              <a:ea typeface="芫荽" pitchFamily="2" charset="-120"/>
              <a:cs typeface="芫荽" pitchFamily="2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C3119A33-0EBE-1519-2082-F36849EB5CA1}"/>
              </a:ext>
            </a:extLst>
          </p:cNvPr>
          <p:cNvSpPr/>
          <p:nvPr/>
        </p:nvSpPr>
        <p:spPr>
          <a:xfrm>
            <a:off x="710703" y="2701552"/>
            <a:ext cx="5436593" cy="2099048"/>
          </a:xfrm>
          <a:prstGeom prst="roundRect">
            <a:avLst/>
          </a:prstGeom>
          <a:solidFill>
            <a:srgbClr val="8AB2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zh-TW" altLang="en-US" sz="1600" dirty="0">
                <a:latin typeface="芫荽" pitchFamily="2" charset="-120"/>
                <a:ea typeface="芫荽" pitchFamily="2" charset="-120"/>
                <a:cs typeface="芫荽" pitchFamily="2" charset="-120"/>
              </a:rPr>
              <a:t>為尊重智慧財產權並避免版權爭議，本教材內之布袋戲相關插圖皆為使用人工智慧（</a:t>
            </a:r>
            <a:r>
              <a:rPr lang="en-US" altLang="zh-TW" sz="1600" dirty="0">
                <a:latin typeface="芫荽" pitchFamily="2" charset="-120"/>
                <a:ea typeface="芫荽" pitchFamily="2" charset="-120"/>
                <a:cs typeface="芫荽" pitchFamily="2" charset="-120"/>
              </a:rPr>
              <a:t>AI</a:t>
            </a:r>
            <a:r>
              <a:rPr lang="zh-TW" altLang="en-US" sz="1600" dirty="0">
                <a:latin typeface="芫荽" pitchFamily="2" charset="-120"/>
                <a:ea typeface="芫荽" pitchFamily="2" charset="-120"/>
                <a:cs typeface="芫荽" pitchFamily="2" charset="-120"/>
              </a:rPr>
              <a:t>）生成之原創示意圖，僅供課堂教學輔助與文化推廣之用。若教師實際授課時，欲向學生展示原版經典戲偶，請自行前往「霹靂布袋戲」等官方網站參考相關圖片，並於您的教材中替換使用。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D6D8DE22-CB80-FE24-EB0A-3EFF4162BB00}"/>
              </a:ext>
            </a:extLst>
          </p:cNvPr>
          <p:cNvSpPr/>
          <p:nvPr/>
        </p:nvSpPr>
        <p:spPr>
          <a:xfrm>
            <a:off x="710703" y="4867275"/>
            <a:ext cx="5436593" cy="43141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zh-TW" sz="18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※</a:t>
            </a:r>
            <a:r>
              <a:rPr lang="zh-TW" altLang="en-US" sz="1800" b="1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 教材字型與標音說明：</a:t>
            </a:r>
            <a:endParaRPr lang="en-US" altLang="zh-TW" sz="1800" b="1" dirty="0">
              <a:solidFill>
                <a:schemeClr val="bg1"/>
              </a:solidFill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為確保教材內容完整呈現，建請老師於教學前先安裝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「</a:t>
            </a:r>
            <a:r>
              <a:rPr lang="zh-TW" altLang="en-US" sz="1600" dirty="0">
                <a:solidFill>
                  <a:srgbClr val="C00000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字嗨注音芫荽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」及「</a:t>
            </a:r>
            <a:r>
              <a:rPr lang="zh-TW" altLang="en-US" sz="1600" dirty="0">
                <a:solidFill>
                  <a:srgbClr val="C00000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澳聲通拼音庫楷</a:t>
            </a:r>
            <a:r>
              <a:rPr lang="en-US" altLang="zh-TW" sz="1600" dirty="0">
                <a:solidFill>
                  <a:srgbClr val="C00000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-</a:t>
            </a:r>
            <a:r>
              <a:rPr lang="zh-TW" altLang="en-US" sz="1600" dirty="0">
                <a:solidFill>
                  <a:srgbClr val="C00000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繁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4"/>
              </a:rPr>
              <a:t>」</a:t>
            </a:r>
            <a:r>
              <a:rPr lang="zh-TW" altLang="en-US" sz="1600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  <a:hlinkClick r:id="rId4"/>
              </a:rPr>
              <a:t>字型</a:t>
            </a:r>
            <a:r>
              <a:rPr lang="zh-TW" altLang="en-US" sz="1600" dirty="0">
                <a:solidFill>
                  <a:schemeClr val="bg1"/>
                </a:solidFill>
                <a:latin typeface="芫荽" pitchFamily="2" charset="-120"/>
                <a:ea typeface="芫荽" pitchFamily="2" charset="-120"/>
                <a:cs typeface="芫荽" pitchFamily="2" charset="-120"/>
              </a:rPr>
              <a:t>。</a:t>
            </a:r>
            <a:endParaRPr lang="en-US" altLang="zh-TW" sz="1600" dirty="0">
              <a:solidFill>
                <a:schemeClr val="bg1"/>
              </a:solidFill>
              <a:latin typeface="芫荽" pitchFamily="2" charset="-120"/>
              <a:ea typeface="芫荽" pitchFamily="2" charset="-120"/>
              <a:cs typeface="芫荽" pitchFamily="2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</a:rPr>
              <a:t>●教材內使用之字型皆取自「</a:t>
            </a:r>
            <a:r>
              <a:rPr lang="en-US" altLang="zh-TW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5"/>
              </a:rPr>
              <a:t>ToneOZ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5"/>
              </a:rPr>
              <a:t>澳聲通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</a:rPr>
              <a:t>」網站中的「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6"/>
              </a:rPr>
              <a:t>字型下載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</a:rPr>
              <a:t>」頁面，網頁中說明如下圖所示：</a:t>
            </a:r>
            <a:endParaRPr lang="en-US" altLang="zh-TW" sz="1600" dirty="0">
              <a:solidFill>
                <a:schemeClr val="bg1"/>
              </a:solidFill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</a:rPr>
              <a:t>● 破音字之標音可使用「</a:t>
            </a:r>
            <a:r>
              <a:rPr lang="en" altLang="zh-TW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7"/>
              </a:rPr>
              <a:t>ToneOZ</a:t>
            </a:r>
            <a:r>
              <a:rPr lang="zh-TW" altLang="en-US" sz="1600" dirty="0">
                <a:solidFill>
                  <a:schemeClr val="bg1"/>
                </a:solidFill>
                <a:latin typeface="Iansui" pitchFamily="2" charset="-120"/>
                <a:ea typeface="Iansui" pitchFamily="2" charset="-120"/>
                <a:cs typeface="Iansui" pitchFamily="2" charset="-120"/>
                <a:hlinkClick r:id="rId7"/>
              </a:rPr>
              <a:t>曉聲</a:t>
            </a:r>
            <a:r>
              <a:rPr lang="zh-TW" altLang="en-US" sz="1600" i="0" u="none" strike="noStrike" dirty="0">
                <a:solidFill>
                  <a:schemeClr val="bg1"/>
                </a:solidFill>
                <a:effectLst/>
                <a:latin typeface="Iansui" pitchFamily="2" charset="-120"/>
                <a:ea typeface="Iansui" pitchFamily="2" charset="-120"/>
                <a:cs typeface="Iansui" pitchFamily="2" charset="-120"/>
                <a:hlinkClick r:id="rId7"/>
              </a:rPr>
              <a:t>通工具</a:t>
            </a:r>
            <a:r>
              <a:rPr lang="zh-TW" altLang="en-US" sz="1600" i="0" u="none" strike="noStrike" dirty="0">
                <a:solidFill>
                  <a:schemeClr val="bg1"/>
                </a:solidFill>
                <a:effectLst/>
                <a:latin typeface="Iansui" pitchFamily="2" charset="-120"/>
                <a:ea typeface="Iansui" pitchFamily="2" charset="-120"/>
                <a:cs typeface="Iansui" pitchFamily="2" charset="-120"/>
              </a:rPr>
              <a:t>」調整</a:t>
            </a:r>
            <a:r>
              <a:rPr lang="zh-TW" altLang="en-US" sz="1600" b="1" i="0" u="none" strike="noStrike" dirty="0">
                <a:solidFill>
                  <a:schemeClr val="bg1"/>
                </a:solidFill>
                <a:effectLst/>
                <a:latin typeface="Iansui" pitchFamily="2" charset="-120"/>
                <a:ea typeface="Iansui" pitchFamily="2" charset="-120"/>
                <a:cs typeface="Iansui" pitchFamily="2" charset="-120"/>
              </a:rPr>
              <a:t>：</a:t>
            </a:r>
            <a:endParaRPr lang="en-US" altLang="zh-TW" sz="1600" b="1" i="0" u="none" strike="noStrike" dirty="0">
              <a:solidFill>
                <a:schemeClr val="bg1"/>
              </a:solidFill>
              <a:effectLst/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solidFill>
                <a:schemeClr val="bg1"/>
              </a:solidFill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i="0" u="none" strike="noStrike" dirty="0">
              <a:solidFill>
                <a:schemeClr val="bg1"/>
              </a:solidFill>
              <a:effectLst/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solidFill>
                <a:schemeClr val="bg1"/>
              </a:solidFill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solidFill>
                <a:schemeClr val="bg1"/>
              </a:solidFill>
              <a:latin typeface="Iansui" pitchFamily="2" charset="-120"/>
              <a:ea typeface="Iansui" pitchFamily="2" charset="-120"/>
              <a:cs typeface="Iansui" pitchFamily="2" charset="-120"/>
            </a:endParaRPr>
          </a:p>
          <a:p>
            <a:pPr>
              <a:lnSpc>
                <a:spcPct val="150000"/>
              </a:lnSpc>
            </a:pPr>
            <a:endParaRPr lang="zh-TW" altLang="en-US" sz="1600" dirty="0">
              <a:solidFill>
                <a:schemeClr val="bg1"/>
              </a:solidFill>
              <a:latin typeface="Iansui" pitchFamily="2" charset="-120"/>
              <a:ea typeface="Iansui" pitchFamily="2" charset="-120"/>
              <a:cs typeface="Iansui" pitchFamily="2" charset="-120"/>
            </a:endParaRPr>
          </a:p>
        </p:txBody>
      </p:sp>
      <p:pic>
        <p:nvPicPr>
          <p:cNvPr id="1026" name="Picture 2" descr="字嗨注音芫荽">
            <a:extLst>
              <a:ext uri="{FF2B5EF4-FFF2-40B4-BE49-F238E27FC236}">
                <a16:creationId xmlns:a16="http://schemas.microsoft.com/office/drawing/2014/main" id="{EE4E7D4D-E243-45A9-853C-EAADCE386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25" y="7319607"/>
            <a:ext cx="1795115" cy="17951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澳聲通拼音庫楷">
            <a:extLst>
              <a:ext uri="{FF2B5EF4-FFF2-40B4-BE49-F238E27FC236}">
                <a16:creationId xmlns:a16="http://schemas.microsoft.com/office/drawing/2014/main" id="{0D6080B4-522E-4623-80AA-37FB4FFF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10" y="7319607"/>
            <a:ext cx="1795115" cy="17951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96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sldNum" idx="12"/>
          </p:nvPr>
        </p:nvSpPr>
        <p:spPr>
          <a:xfrm>
            <a:off x="471488" y="9181397"/>
            <a:ext cx="591502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  <p:graphicFrame>
        <p:nvGraphicFramePr>
          <p:cNvPr id="105" name="Google Shape;105;p3"/>
          <p:cNvGraphicFramePr/>
          <p:nvPr>
            <p:extLst>
              <p:ext uri="{D42A27DB-BD31-4B8C-83A1-F6EECF244321}">
                <p14:modId xmlns:p14="http://schemas.microsoft.com/office/powerpoint/2010/main" val="3169385110"/>
              </p:ext>
            </p:extLst>
          </p:nvPr>
        </p:nvGraphicFramePr>
        <p:xfrm>
          <a:off x="469776" y="1164033"/>
          <a:ext cx="5918450" cy="8177155"/>
        </p:xfrm>
        <a:graphic>
          <a:graphicData uri="http://schemas.openxmlformats.org/drawingml/2006/table">
            <a:tbl>
              <a:tblPr firstRow="1" bandRow="1">
                <a:noFill/>
                <a:tableStyleId>{1D1D2356-B581-4C3D-B92C-7D7A0CA1651F}</a:tableStyleId>
              </a:tblPr>
              <a:tblGrid>
                <a:gridCol w="108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475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【教學專題（</a:t>
                      </a:r>
                      <a:r>
                        <a:rPr lang="zh-TW" altLang="en-US" sz="16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二</a:t>
                      </a:r>
                      <a:r>
                        <a:rPr lang="zh-TW" sz="16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）</a:t>
                      </a:r>
                      <a:r>
                        <a:rPr lang="en-US" altLang="zh-TW" sz="1600" b="1" i="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】</a:t>
                      </a:r>
                      <a:r>
                        <a:rPr lang="zh-TW" altLang="en-US" sz="1600" b="1" i="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掌中英雄會－認識布袋戲角色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u="none" strike="noStrike" cap="none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教學對象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華語程度</a:t>
                      </a:r>
                      <a:r>
                        <a:rPr lang="en" altLang="zh-TW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TOCFL Band B(</a:t>
                      </a: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高階級</a:t>
                      </a:r>
                      <a:r>
                        <a:rPr lang="en-US" altLang="zh-TW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)</a:t>
                      </a: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以上之高年級學生、</a:t>
                      </a:r>
                      <a:br>
                        <a:rPr lang="en-US" altLang="zh-TW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青少年或成人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教學時間</a:t>
                      </a:r>
                      <a:endParaRPr sz="1400" b="1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約60-70分鐘</a:t>
                      </a:r>
                      <a:endParaRPr sz="1400" dirty="0"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教學目標</a:t>
                      </a:r>
                      <a:endParaRPr sz="1400" b="1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AutoNum type="arabicPeriod"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介紹東西方超級英雄的差異，從人物外表、形象以及精神的比較，讓學生發覺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東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西文化的不同之處。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0" indent="-3429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AutoNum type="arabicPeriod"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介紹臺灣傳統布袋戲代表人物</a:t>
                      </a:r>
                      <a:r>
                        <a:rPr lang="zh-TW" altLang="en-US" sz="1400" b="1" i="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－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素還真，並帶入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傳統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戲曲「生旦淨末丑」的概念。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AutoNum type="arabicPeriod"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結合布袋戲，讓學生親手設計、製作手偶，實際體驗手作的樂趣，並有機會使用其設計的角色演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出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簡單的劇情。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教學材料</a:t>
                      </a:r>
                      <a:endParaRPr sz="1400" b="1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上課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簡報、</a:t>
                      </a:r>
                      <a:r>
                        <a:rPr lang="zh-TW" altLang="zh-TW" sz="1400" b="0" i="0" u="none" strike="noStrike" cap="none" dirty="0">
                          <a:solidFill>
                            <a:srgbClr val="000000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課堂活動設計單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、</a:t>
                      </a:r>
                      <a:r>
                        <a:rPr lang="zh-TW" altLang="en-US" sz="1400" dirty="0">
                          <a:latin typeface="Iansui" pitchFamily="2" charset="-120"/>
                          <a:ea typeface="Iansui" pitchFamily="2" charset="-120"/>
                          <a:cs typeface="Iansui" pitchFamily="2" charset="-120"/>
                        </a:rPr>
                        <a:t>手作模板、手作教學影片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參考教材</a:t>
                      </a:r>
                      <a:endParaRPr sz="1400" b="1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《來！學華語》第六冊第六課</a:t>
                      </a:r>
                      <a:r>
                        <a:rPr lang="en-US" altLang="zh-TW" sz="1400" b="0" i="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〈</a:t>
                      </a: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Iansui"/>
                        </a:rPr>
                        <a:t>臺灣布袋戲的魅力 </a:t>
                      </a:r>
                      <a:r>
                        <a:rPr lang="en-US" altLang="zh-TW" sz="1400" b="0" i="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〉</a:t>
                      </a: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教學階段</a:t>
                      </a:r>
                      <a:endParaRPr sz="1400" b="1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時間</a:t>
                      </a:r>
                      <a:endParaRPr sz="1400" b="1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zh-TW" sz="1400" b="1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教學步驟</a:t>
                      </a:r>
                      <a:endParaRPr sz="1400" b="1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0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暖身活動</a:t>
                      </a:r>
                      <a:endParaRPr sz="140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5分鐘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教師依據簡報的內容提問：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一想到超級英雄，你會想到什麼呢？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           （此圖為簡報第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2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頁）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"/>
                        <a:buFont typeface="Calibri"/>
                        <a:buNone/>
                      </a:pPr>
                      <a:r>
                        <a:rPr lang="zh-TW" sz="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 startAt="2"/>
                        <a:tabLst/>
                        <a:defRPr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教師在學生說出答案時，可用以下問題引導學生勾勒出超級英雄的形象，激發其想</a:t>
                      </a: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像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力。</a:t>
                      </a: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這位超級英雄有超能力嗎？</a:t>
                      </a: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他有沒有特別的招牌動作呢？</a:t>
                      </a: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他出現的時候會說特別的臺詞嗎？</a:t>
                      </a:r>
                      <a:b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老師也可視學生反應舉例或是擺出經典的姿勢，引起學生的共鳴。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b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b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b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                （此圖為簡報第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3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頁）</a:t>
                      </a:r>
                    </a:p>
                  </a:txBody>
                  <a:tcPr marL="91450" marR="91450" marT="45725" marB="45725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D0CB64FD-EAE3-D691-EE88-12EC208DBB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771" y="5424492"/>
            <a:ext cx="1635730" cy="920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2C887D7-85F9-E316-0D04-91637CAFC8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771" y="8049265"/>
            <a:ext cx="1635730" cy="920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sldNum" idx="12"/>
          </p:nvPr>
        </p:nvSpPr>
        <p:spPr>
          <a:xfrm>
            <a:off x="471488" y="9181397"/>
            <a:ext cx="591502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  <p:graphicFrame>
        <p:nvGraphicFramePr>
          <p:cNvPr id="113" name="Google Shape;113;p4"/>
          <p:cNvGraphicFramePr/>
          <p:nvPr>
            <p:extLst>
              <p:ext uri="{D42A27DB-BD31-4B8C-83A1-F6EECF244321}">
                <p14:modId xmlns:p14="http://schemas.microsoft.com/office/powerpoint/2010/main" val="4047429388"/>
              </p:ext>
            </p:extLst>
          </p:nvPr>
        </p:nvGraphicFramePr>
        <p:xfrm>
          <a:off x="470250" y="546468"/>
          <a:ext cx="5917500" cy="8694290"/>
        </p:xfrm>
        <a:graphic>
          <a:graphicData uri="http://schemas.openxmlformats.org/drawingml/2006/table">
            <a:tbl>
              <a:tblPr firstRow="1" bandRow="1">
                <a:noFill/>
                <a:tableStyleId>{1D1D2356-B581-4C3D-B92C-7D7A0CA1651F}</a:tableStyleId>
              </a:tblPr>
              <a:tblGrid>
                <a:gridCol w="108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30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教學階段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時間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教學步驟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7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暖身活動</a:t>
                      </a:r>
                      <a:endParaRPr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5分鐘</a:t>
                      </a:r>
                      <a:endParaRPr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+mj-lt"/>
                        <a:buAutoNum type="arabicPeriod" startAt="3"/>
                      </a:pP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請學生畫出心中的超級英雄（搭配「</a:t>
                      </a:r>
                      <a:r>
                        <a:rPr lang="en-US" altLang="zh-TW" sz="1400" b="0" i="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【</a:t>
                      </a: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學生講義</a:t>
                      </a:r>
                      <a:r>
                        <a:rPr lang="en-US" altLang="zh-TW" sz="1400" b="0" i="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】</a:t>
                      </a: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課堂活動設計單</a:t>
                      </a:r>
                      <a:r>
                        <a:rPr lang="en-US" altLang="zh-TW" sz="1400" b="0" i="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_</a:t>
                      </a:r>
                      <a:r>
                        <a:rPr lang="zh-TW" altLang="en-US" sz="1400" b="0" i="0" u="none" strike="noStrike" cap="none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暖身活動」</a:t>
                      </a: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），可作為後續手作活動的草稿。</a:t>
                      </a:r>
                      <a:b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                          （此圖為簡報第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4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頁）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endParaRPr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78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進入正題—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東西方英雄對比</a:t>
                      </a:r>
                      <a:endParaRPr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5分鐘</a:t>
                      </a:r>
                      <a:endParaRPr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教師依據簡報的內容提問：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                        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（此圖為簡報第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5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頁）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                         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（此圖為簡報第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6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頁）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altLang="en-US" sz="28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   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讓學生欣賞彼此畫出的英雄角色的同時，也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可以讓學生透過觀察力，對比並嘗試用已知的詞彙、語法表達出相同與差異之處。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endParaRPr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教師可從「故事背景」、「能力」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、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「服裝」、以及「人物精神」來比較東西方英雄差異。</a:t>
                      </a:r>
                      <a:endParaRPr lang="en-US" altLang="zh-TW"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此部分可搭配簡報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7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至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10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頁。</a:t>
                      </a: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教師可參考簡報中「備忘稿」的部分，在課堂中為學生講解。</a:t>
                      </a:r>
                    </a:p>
                    <a:p>
                      <a:pPr marL="685800" marR="0" lvl="1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簡報中的詞彙難易度可依照學生程度</a:t>
                      </a:r>
                      <a:b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調整。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     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                        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（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此圖為簡報第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7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頁）</a:t>
                      </a:r>
                      <a:endParaRPr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zh-TW" sz="10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     </a:t>
                      </a:r>
                      <a:endParaRPr sz="10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F13ADAC9-8316-FB81-35AA-C56515508B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47665" y="1806772"/>
            <a:ext cx="1635729" cy="920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540B0F2-0D6A-9BB6-CF3B-D894E8FD0F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665" y="3378183"/>
            <a:ext cx="1635730" cy="920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7097D48-E37C-BADC-6574-747E79F646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47665" y="4436328"/>
            <a:ext cx="1635729" cy="920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CFF4EC9-B85C-3668-113D-58CCD3D9F6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47665" y="8186268"/>
            <a:ext cx="1635729" cy="920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sldNum" idx="12"/>
          </p:nvPr>
        </p:nvSpPr>
        <p:spPr>
          <a:xfrm>
            <a:off x="471488" y="9181397"/>
            <a:ext cx="591502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  <p:graphicFrame>
        <p:nvGraphicFramePr>
          <p:cNvPr id="132" name="Google Shape;132;p6"/>
          <p:cNvGraphicFramePr/>
          <p:nvPr>
            <p:extLst>
              <p:ext uri="{D42A27DB-BD31-4B8C-83A1-F6EECF244321}">
                <p14:modId xmlns:p14="http://schemas.microsoft.com/office/powerpoint/2010/main" val="3259150860"/>
              </p:ext>
            </p:extLst>
          </p:nvPr>
        </p:nvGraphicFramePr>
        <p:xfrm>
          <a:off x="471489" y="541610"/>
          <a:ext cx="5917500" cy="8699147"/>
        </p:xfrm>
        <a:graphic>
          <a:graphicData uri="http://schemas.openxmlformats.org/drawingml/2006/table">
            <a:tbl>
              <a:tblPr firstRow="1" bandRow="1">
                <a:noFill/>
                <a:tableStyleId>{1D1D2356-B581-4C3D-B92C-7D7A0CA1651F}</a:tableStyleId>
              </a:tblPr>
              <a:tblGrid>
                <a:gridCol w="108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4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教學階段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時間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教學步驟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967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核心主題—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素還真介紹</a:t>
                      </a:r>
                      <a:endParaRPr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5分鐘-10分鐘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+mj-lt"/>
                        <a:buAutoNum type="arabicPeriod" startAt="3"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接著上述內容，引入核心主題—東方英雄的代表「素還真」。</a:t>
                      </a: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教師可視課堂時間，播放簡報右下角的影片連結，透過動畫中影音引發學生的興趣，讓課程更加生動、增添趣味性。</a:t>
                      </a:r>
                    </a:p>
                    <a:p>
                      <a:pPr marL="6858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簡報的圖片，教師可使用「備忘稿」中提供的官網連結，根據喜好自行更換。</a:t>
                      </a:r>
                      <a:r>
                        <a:rPr kumimoji="1" lang="zh-TW" altLang="en-US" dirty="0">
                          <a:latin typeface="Iansui" pitchFamily="2" charset="-120"/>
                          <a:ea typeface="Iansui" pitchFamily="2" charset="-120"/>
                          <a:cs typeface="Iansui" pitchFamily="2" charset="-120"/>
                        </a:rPr>
                        <a:t>若引用了網站照片，請老師記得標注出處。</a:t>
                      </a: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詩號的部分，可參考「備忘稿」的影片。</a:t>
                      </a:r>
                      <a:b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r>
                        <a:rPr kumimoji="1" lang="zh-TW" altLang="en-US" dirty="0">
                          <a:latin typeface="Iansui" pitchFamily="2" charset="-120"/>
                          <a:ea typeface="Iansui" pitchFamily="2" charset="-120"/>
                          <a:cs typeface="Iansui" pitchFamily="2" charset="-120"/>
                        </a:rPr>
                        <a:t>若引用了相關影音作品，請老師記得標注出處。</a:t>
                      </a: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+mj-lt"/>
                        <a:buNone/>
                      </a:pP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（此圖為簡報第1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1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頁）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+mj-lt"/>
                        <a:buNone/>
                      </a:pPr>
                      <a:endParaRPr lang="en-US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+mj-lt"/>
                        <a:buNone/>
                      </a:pP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+mj-lt"/>
                        <a:buAutoNum type="arabicPeriod" startAt="4"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「文武雙全的素還真」，體現東方英雄亦文亦武的特色。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教師可播放簡報右下角的影片連結，透過動畫中素還真的動作、語氣、故事情節及配樂，讓學生更直觀地理解素還真「文」、「武」兩者不同的風範。</a:t>
                      </a:r>
                    </a:p>
                    <a:p>
                      <a:pPr marL="6858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簡報的圖片，教師可使用「備忘稿」中提供的官網網站連結，根據喜好自行更換。</a:t>
                      </a:r>
                      <a:r>
                        <a:rPr kumimoji="1" lang="zh-TW" altLang="en-US" dirty="0">
                          <a:latin typeface="Iansui" pitchFamily="2" charset="-120"/>
                          <a:ea typeface="Iansui" pitchFamily="2" charset="-120"/>
                          <a:cs typeface="Iansui" pitchFamily="2" charset="-120"/>
                        </a:rPr>
                        <a:t>若引用了網站照片，請老師記得標注出處。</a:t>
                      </a:r>
                      <a:b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endParaRPr lang="zh-TW" altLang="en-US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       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（此圖為簡報第1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2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頁）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</a:t>
                      </a: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A637C74E-325F-DE56-9E1E-53D7420E8B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47665" y="3941406"/>
            <a:ext cx="1635729" cy="920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188EA42-0481-4878-1A2D-0C01E36019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53893" y="7667077"/>
            <a:ext cx="1629502" cy="9165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>
            <a:spLocks noGrp="1"/>
          </p:cNvSpPr>
          <p:nvPr>
            <p:ph type="sldNum" idx="12"/>
          </p:nvPr>
        </p:nvSpPr>
        <p:spPr>
          <a:xfrm>
            <a:off x="471488" y="9181397"/>
            <a:ext cx="591502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  <p:graphicFrame>
        <p:nvGraphicFramePr>
          <p:cNvPr id="140" name="Google Shape;140;p7"/>
          <p:cNvGraphicFramePr/>
          <p:nvPr>
            <p:extLst>
              <p:ext uri="{D42A27DB-BD31-4B8C-83A1-F6EECF244321}">
                <p14:modId xmlns:p14="http://schemas.microsoft.com/office/powerpoint/2010/main" val="3974870446"/>
              </p:ext>
            </p:extLst>
          </p:nvPr>
        </p:nvGraphicFramePr>
        <p:xfrm>
          <a:off x="471489" y="541610"/>
          <a:ext cx="5917500" cy="8703053"/>
        </p:xfrm>
        <a:graphic>
          <a:graphicData uri="http://schemas.openxmlformats.org/drawingml/2006/table">
            <a:tbl>
              <a:tblPr firstRow="1" bandRow="1">
                <a:noFill/>
                <a:tableStyleId>{1D1D2356-B581-4C3D-B92C-7D7A0CA1651F}</a:tableStyleId>
              </a:tblPr>
              <a:tblGrid>
                <a:gridCol w="108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25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教學階段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時間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教學步驟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521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次要主題—</a:t>
                      </a:r>
                      <a:b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霹靂布袋戲工作團隊介紹</a:t>
                      </a:r>
                      <a:endParaRPr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5分鐘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在播放完素還真影片後，連著核心主題銜接至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布袋戲幕後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工作團隊的介紹，以及團隊內部的工作成員。</a:t>
                      </a:r>
                      <a:endParaRPr lang="zh-TW" altLang="en-US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此部分可搭配簡報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13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至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14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頁。</a:t>
                      </a:r>
                    </a:p>
                    <a:p>
                      <a:pPr marL="6858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r>
                        <a:rPr 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簡報的圖片，教師可使用「備忘錄」中提供的官網連結，根據需求自行更換成真實的人物照片，例如總編輯</a:t>
                      </a:r>
                      <a:r>
                        <a:rPr lang="zh-TW" sz="1400" u="sng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黃國強</a:t>
                      </a:r>
                      <a:r>
                        <a:rPr 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老師、配音</a:t>
                      </a:r>
                      <a:r>
                        <a:rPr lang="zh-TW" sz="1400" u="sng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黃文擇</a:t>
                      </a:r>
                      <a:r>
                        <a:rPr 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大師等。</a:t>
                      </a:r>
                      <a:r>
                        <a:rPr kumimoji="1" lang="zh-TW" altLang="en-US" dirty="0">
                          <a:latin typeface="Iansui" pitchFamily="2" charset="-120"/>
                          <a:ea typeface="Iansui" pitchFamily="2" charset="-120"/>
                          <a:cs typeface="Iansui" pitchFamily="2" charset="-120"/>
                        </a:rPr>
                        <a:t>若引用了網站照片，請老師記得標注出處。</a:t>
                      </a: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endParaRPr lang="en-US" altLang="zh-TW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</a:t>
                      </a: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         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（此圖為簡報第1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4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頁） </a:t>
                      </a:r>
                      <a:endParaRPr lang="en-US" altLang="zh-TW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631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補充活動—</a:t>
                      </a:r>
                      <a:br>
                        <a:rPr lang="zh-TW" sz="140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</a:br>
                      <a:r>
                        <a:rPr lang="zh-TW" sz="1400" dirty="0">
                          <a:solidFill>
                            <a:schemeClr val="tx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傳統戲曲五大人物介紹</a:t>
                      </a:r>
                      <a:endParaRPr sz="1400" dirty="0">
                        <a:solidFill>
                          <a:schemeClr val="tx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dirty="0">
                          <a:solidFill>
                            <a:schemeClr val="tx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5分鐘-10分鐘</a:t>
                      </a:r>
                      <a:endParaRPr sz="1400" dirty="0">
                        <a:solidFill>
                          <a:schemeClr val="tx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介紹霹靂布袋戲中，除了素還真以外的角色，並結合</a:t>
                      </a: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傳統戲曲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五大人物「生旦淨末丑」，做為課堂補充。 </a:t>
                      </a:r>
                      <a:endParaRPr lang="zh-TW" altLang="en-US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此部分可搭配簡報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15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至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21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頁。</a:t>
                      </a:r>
                    </a:p>
                    <a:p>
                      <a:pPr marL="6858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  <a:tabLst/>
                        <a:defRPr/>
                      </a:pPr>
                      <a:r>
                        <a:rPr 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教師可使用「備忘錄」中提供的官網連結，對應簡報中提供的人物名稱，找到霹靂布袋戲中的角色。</a:t>
                      </a:r>
                      <a:r>
                        <a:rPr lang="zh-TW" alt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若有更合適的角色範例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，亦可更換。</a:t>
                      </a:r>
                      <a:r>
                        <a:rPr kumimoji="1" lang="zh-TW" altLang="en-US" dirty="0">
                          <a:latin typeface="Iansui" pitchFamily="2" charset="-120"/>
                          <a:ea typeface="Iansui" pitchFamily="2" charset="-120"/>
                          <a:cs typeface="Iansui" pitchFamily="2" charset="-120"/>
                        </a:rPr>
                        <a:t>若引用了網站照片，請老師記得標注出處。</a:t>
                      </a:r>
                      <a:endParaRPr lang="zh-TW" altLang="en-US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此部分為補充活動，教師可依據課程時間、需求、學生程度等情況彈性說明。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685800" marR="0" lvl="1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介紹後可搭配簡報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18</a:t>
                      </a:r>
                      <a:r>
                        <a:rPr 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至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21</a:t>
                      </a:r>
                      <a:r>
                        <a:rPr 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頁的練習題，讓學生做練習。操作方式可參照「備忘錄」。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               （此圖為簡報第1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6</a:t>
                      </a: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頁）  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lang="en-US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lang="en-US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lang="en-US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</a:t>
                      </a: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               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（此圖為簡報第1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9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頁）  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31024608-E450-F560-6C58-CFADCFDAB4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665" y="7014441"/>
            <a:ext cx="1644251" cy="9891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A16DCBE-9AF7-1817-BD3C-0E6321D529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62413" y="8134215"/>
            <a:ext cx="1629503" cy="9165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4285778-9373-167D-B346-89944FB22BE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665" y="2981192"/>
            <a:ext cx="1629503" cy="9165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A7E6D71-C510-42AF-CF1E-D06457D94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69796" cy="9906000"/>
          </a:xfrm>
          <a:prstGeom prst="rect">
            <a:avLst/>
          </a:prstGeom>
        </p:spPr>
      </p:pic>
      <p:sp>
        <p:nvSpPr>
          <p:cNvPr id="139" name="Google Shape;139;p7"/>
          <p:cNvSpPr txBox="1">
            <a:spLocks noGrp="1"/>
          </p:cNvSpPr>
          <p:nvPr>
            <p:ph type="sldNum" idx="12"/>
          </p:nvPr>
        </p:nvSpPr>
        <p:spPr>
          <a:xfrm>
            <a:off x="471488" y="9181397"/>
            <a:ext cx="591502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  <p:graphicFrame>
        <p:nvGraphicFramePr>
          <p:cNvPr id="3" name="Google Shape;140;p7">
            <a:extLst>
              <a:ext uri="{FF2B5EF4-FFF2-40B4-BE49-F238E27FC236}">
                <a16:creationId xmlns:a16="http://schemas.microsoft.com/office/drawing/2014/main" id="{7398C57D-651D-2E06-722E-425DF9767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3270732"/>
              </p:ext>
            </p:extLst>
          </p:nvPr>
        </p:nvGraphicFramePr>
        <p:xfrm>
          <a:off x="471489" y="541610"/>
          <a:ext cx="5917500" cy="8477046"/>
        </p:xfrm>
        <a:graphic>
          <a:graphicData uri="http://schemas.openxmlformats.org/drawingml/2006/table">
            <a:tbl>
              <a:tblPr firstRow="1" bandRow="1">
                <a:noFill/>
                <a:tableStyleId>{1D1D2356-B581-4C3D-B92C-7D7A0CA1651F}</a:tableStyleId>
              </a:tblPr>
              <a:tblGrid>
                <a:gridCol w="108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43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教學階段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時間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教學步驟</a:t>
                      </a:r>
                      <a:endParaRPr sz="1400" b="1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1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 err="1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詞彙表</a:t>
                      </a:r>
                      <a:endParaRPr lang="en-US"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 err="1">
                          <a:solidFill>
                            <a:schemeClr val="dk1"/>
                          </a:solidFill>
                          <a:latin typeface="芫荽" pitchFamily="2" charset="-120"/>
                          <a:ea typeface="芫荽" pitchFamily="2" charset="-120"/>
                          <a:cs typeface="芫荽" pitchFamily="2" charset="-120"/>
                          <a:sym typeface="Arial"/>
                        </a:rPr>
                        <a:t>介紹</a:t>
                      </a:r>
                      <a:endParaRPr sz="1400" dirty="0">
                        <a:solidFill>
                          <a:schemeClr val="dk1"/>
                        </a:solidFill>
                        <a:latin typeface="芫荽" pitchFamily="2" charset="-120"/>
                        <a:ea typeface="芫荽" pitchFamily="2" charset="-120"/>
                        <a:cs typeface="芫荽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5分鐘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針對該簡報較難的詞彙部分，附上注音、拼音、英文翻譯以及例句供教師參考。教師可視學生程度、課程時間安排進行解說。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此部分可搭配簡報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22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至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25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頁。</a:t>
                      </a:r>
                      <a:endParaRPr lang="en-US" altLang="zh-TW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</a:t>
                      </a: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         </a:t>
                      </a: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（此圖為簡報第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23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頁） </a:t>
                      </a:r>
                      <a:endParaRPr lang="en-US" altLang="zh-TW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75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手作活動—手偶製作教學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30分鐘-40分鐘</a:t>
                      </a:r>
                      <a:endParaRPr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 anchor="ctr">
                    <a:lnL w="28575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zh-TW" altLang="en-US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教師與學生一同製作布袋戲手偶，讓學生實際體驗手作的樂趣。</a:t>
                      </a:r>
                    </a:p>
                    <a:p>
                      <a:pPr marL="685800" marR="0" lvl="1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此部分可搭配簡報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26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至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42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頁。</a:t>
                      </a:r>
                    </a:p>
                    <a:p>
                      <a:pPr marL="685800" marR="0" lvl="1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教師可在上課前，將需要的材料提前分裝好（如：「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【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手作模板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】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手偶模板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-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手套」、小裝飾等），到教室後再分發給學生，可節省時間以及提高課程效率。</a:t>
                      </a:r>
                    </a:p>
                    <a:p>
                      <a:pPr marL="685800" marR="0" lvl="1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手偶設計，學生可使用暖身活動中繪製的角色，或是為學生提供範本。（此部分可參考「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【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上課教材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】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手偶模板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-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配飾 」，或「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【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手作影片</a:t>
                      </a: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】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布袋戲手偶製作教學影片」，影片若速度稍快，可慢速播放或暫停觀看。）</a:t>
                      </a:r>
                    </a:p>
                    <a:p>
                      <a:pPr marL="685800" marR="0" lvl="1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AutoNum type="circleNumWdWhitePlain"/>
                      </a:pP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教師可使用「備忘錄」的說明，更換材料或是工具。</a:t>
                      </a: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r>
                        <a:rPr lang="en-US" altLang="zh-TW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         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（此圖為簡報第2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7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頁）</a:t>
                      </a: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endParaRPr lang="en-US" altLang="zh-TW" sz="1400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Wingdings" panose="05000000000000000000" pitchFamily="2" charset="2"/>
                        <a:buNone/>
                      </a:pP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                         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（此圖為</a:t>
                      </a:r>
                      <a:r>
                        <a:rPr lang="zh-TW" altLang="en-US" sz="1400" u="none" strike="noStrike" cap="none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手作教學影片</a:t>
                      </a:r>
                      <a:r>
                        <a:rPr lang="zh-TW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）</a:t>
                      </a:r>
                      <a:r>
                        <a:rPr lang="en-US" altLang="zh-TW" sz="1400" dirty="0">
                          <a:solidFill>
                            <a:schemeClr val="dk1"/>
                          </a:solidFill>
                          <a:latin typeface="Iansui" pitchFamily="2" charset="-120"/>
                          <a:ea typeface="Iansui" pitchFamily="2" charset="-120"/>
                          <a:cs typeface="Iansui" pitchFamily="2" charset="-120"/>
                          <a:sym typeface="Arial"/>
                        </a:rPr>
                        <a:t> </a:t>
                      </a:r>
                      <a:endParaRPr lang="en-US" altLang="zh-TW" sz="1400" u="none" strike="noStrike" cap="none" dirty="0">
                        <a:solidFill>
                          <a:schemeClr val="dk1"/>
                        </a:solidFill>
                        <a:latin typeface="Iansui" pitchFamily="2" charset="-120"/>
                        <a:ea typeface="Iansui" pitchFamily="2" charset="-120"/>
                        <a:cs typeface="Iansui" pitchFamily="2" charset="-120"/>
                        <a:sym typeface="Arial"/>
                      </a:endParaRPr>
                    </a:p>
                  </a:txBody>
                  <a:tcPr marL="91450" marR="91450" marT="45725" marB="45725">
                    <a:lnL w="28575" cap="flat" cmpd="sng" algn="ctr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1F38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693123"/>
                  </a:ext>
                </a:extLst>
              </a:tr>
            </a:tbl>
          </a:graphicData>
        </a:graphic>
      </p:graphicFrame>
      <p:pic>
        <p:nvPicPr>
          <p:cNvPr id="5" name="圖片 4" descr="一張含有 文字, 人的臉孔, 卡通, 螢幕擷取畫面 的圖片&#10;&#10;自動產生的描述">
            <a:extLst>
              <a:ext uri="{FF2B5EF4-FFF2-40B4-BE49-F238E27FC236}">
                <a16:creationId xmlns:a16="http://schemas.microsoft.com/office/drawing/2014/main" id="{F22EDF2D-1E41-4092-5C01-292B78ACB0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648" y="2184531"/>
            <a:ext cx="1629503" cy="9119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21B0348-9B93-4EE8-B66F-A6D74338D0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248" y="8020823"/>
            <a:ext cx="1629503" cy="9134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34E8A1D-80BC-452C-BB90-CF005DE8665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248" y="6941571"/>
            <a:ext cx="1629503" cy="9164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1016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1830</Words>
  <Application>Microsoft Office PowerPoint</Application>
  <PresentationFormat>A4 紙張 (210x297 公釐)</PresentationFormat>
  <Paragraphs>188</Paragraphs>
  <Slides>11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0" baseType="lpstr">
      <vt:lpstr>Wingdings</vt:lpstr>
      <vt:lpstr>Arial</vt:lpstr>
      <vt:lpstr>芫荽</vt:lpstr>
      <vt:lpstr>Noto Sans Symbols</vt:lpstr>
      <vt:lpstr>微軟正黑體</vt:lpstr>
      <vt:lpstr>Calibri</vt:lpstr>
      <vt:lpstr>Iansui</vt:lpstr>
      <vt:lpstr>微軟正黑體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wenzao</dc:creator>
  <cp:lastModifiedBy>user</cp:lastModifiedBy>
  <cp:revision>34</cp:revision>
  <dcterms:created xsi:type="dcterms:W3CDTF">2026-02-24T03:02:14Z</dcterms:created>
  <dcterms:modified xsi:type="dcterms:W3CDTF">2026-05-15T08:26:13Z</dcterms:modified>
</cp:coreProperties>
</file>