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Noto Sans T Chinese Bold" panose="02020500000000000000" charset="-120"/>
      <p:regular r:id="rId18"/>
    </p:embeddedFont>
    <p:embeddedFont>
      <p:font typeface="王漢宗特黑體" panose="02020500000000000000" charset="-120"/>
      <p:regular r:id="rId19"/>
    </p:embeddedFont>
    <p:embeddedFont>
      <p:font typeface="Anton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芫荽" pitchFamily="2" charset="-12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4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.png"/><Relationship Id="rId18" Type="http://schemas.openxmlformats.org/officeDocument/2006/relationships/image" Target="../media/image69.png"/><Relationship Id="rId3" Type="http://schemas.openxmlformats.org/officeDocument/2006/relationships/image" Target="../media/image62.png"/><Relationship Id="rId21" Type="http://schemas.openxmlformats.org/officeDocument/2006/relationships/image" Target="../media/image72.svg"/><Relationship Id="rId7" Type="http://schemas.openxmlformats.org/officeDocument/2006/relationships/image" Target="../media/image65.svg"/><Relationship Id="rId12" Type="http://schemas.openxmlformats.org/officeDocument/2006/relationships/image" Target="../media/image35.svg"/><Relationship Id="rId17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34.png"/><Relationship Id="rId5" Type="http://schemas.openxmlformats.org/officeDocument/2006/relationships/image" Target="../media/image63.png"/><Relationship Id="rId15" Type="http://schemas.openxmlformats.org/officeDocument/2006/relationships/image" Target="../media/image55.png"/><Relationship Id="rId23" Type="http://schemas.openxmlformats.org/officeDocument/2006/relationships/image" Target="../media/image74.svg"/><Relationship Id="rId10" Type="http://schemas.openxmlformats.org/officeDocument/2006/relationships/image" Target="../media/image68.svg"/><Relationship Id="rId19" Type="http://schemas.openxmlformats.org/officeDocument/2006/relationships/image" Target="../media/image70.svg"/><Relationship Id="rId4" Type="http://schemas.openxmlformats.org/officeDocument/2006/relationships/image" Target="../media/image4.png"/><Relationship Id="rId9" Type="http://schemas.openxmlformats.org/officeDocument/2006/relationships/image" Target="../media/image67.png"/><Relationship Id="rId14" Type="http://schemas.openxmlformats.org/officeDocument/2006/relationships/image" Target="../media/image3.svg"/><Relationship Id="rId22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2.png"/><Relationship Id="rId18" Type="http://schemas.openxmlformats.org/officeDocument/2006/relationships/image" Target="../media/image85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78.png"/><Relationship Id="rId12" Type="http://schemas.openxmlformats.org/officeDocument/2006/relationships/image" Target="../media/image81.svg"/><Relationship Id="rId17" Type="http://schemas.openxmlformats.org/officeDocument/2006/relationships/image" Target="../media/image84.png"/><Relationship Id="rId2" Type="http://schemas.openxmlformats.org/officeDocument/2006/relationships/image" Target="../media/image23.png"/><Relationship Id="rId16" Type="http://schemas.openxmlformats.org/officeDocument/2006/relationships/image" Target="../media/image61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0.png"/><Relationship Id="rId24" Type="http://schemas.openxmlformats.org/officeDocument/2006/relationships/image" Target="../media/image89.svg"/><Relationship Id="rId5" Type="http://schemas.openxmlformats.org/officeDocument/2006/relationships/image" Target="../media/image76.png"/><Relationship Id="rId15" Type="http://schemas.openxmlformats.org/officeDocument/2006/relationships/image" Target="../media/image60.png"/><Relationship Id="rId23" Type="http://schemas.openxmlformats.org/officeDocument/2006/relationships/image" Target="../media/image88.pn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image" Target="../media/image75.png"/><Relationship Id="rId9" Type="http://schemas.openxmlformats.org/officeDocument/2006/relationships/image" Target="../media/image3.svg"/><Relationship Id="rId14" Type="http://schemas.openxmlformats.org/officeDocument/2006/relationships/image" Target="../media/image83.svg"/><Relationship Id="rId22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1.png"/><Relationship Id="rId18" Type="http://schemas.openxmlformats.org/officeDocument/2006/relationships/image" Target="../media/image92.png"/><Relationship Id="rId3" Type="http://schemas.openxmlformats.org/officeDocument/2006/relationships/image" Target="../media/image4.png"/><Relationship Id="rId7" Type="http://schemas.openxmlformats.org/officeDocument/2006/relationships/image" Target="../media/image72.svg"/><Relationship Id="rId12" Type="http://schemas.openxmlformats.org/officeDocument/2006/relationships/image" Target="../media/image90.png"/><Relationship Id="rId17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80.pn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5.svg"/><Relationship Id="rId5" Type="http://schemas.openxmlformats.org/officeDocument/2006/relationships/image" Target="../media/image70.svg"/><Relationship Id="rId15" Type="http://schemas.openxmlformats.org/officeDocument/2006/relationships/image" Target="../media/image83.svg"/><Relationship Id="rId10" Type="http://schemas.openxmlformats.org/officeDocument/2006/relationships/image" Target="../media/image64.png"/><Relationship Id="rId19" Type="http://schemas.openxmlformats.org/officeDocument/2006/relationships/image" Target="../media/image93.png"/><Relationship Id="rId4" Type="http://schemas.openxmlformats.org/officeDocument/2006/relationships/image" Target="../media/image69.png"/><Relationship Id="rId9" Type="http://schemas.openxmlformats.org/officeDocument/2006/relationships/image" Target="../media/image68.sv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6.svg"/><Relationship Id="rId3" Type="http://schemas.openxmlformats.org/officeDocument/2006/relationships/image" Target="../media/image3.svg"/><Relationship Id="rId21" Type="http://schemas.openxmlformats.org/officeDocument/2006/relationships/image" Target="../media/image109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2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24" Type="http://schemas.openxmlformats.org/officeDocument/2006/relationships/image" Target="../media/image112.sv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83.svg"/><Relationship Id="rId19" Type="http://schemas.openxmlformats.org/officeDocument/2006/relationships/image" Target="../media/image107.png"/><Relationship Id="rId4" Type="http://schemas.openxmlformats.org/officeDocument/2006/relationships/image" Target="../media/image4.png"/><Relationship Id="rId9" Type="http://schemas.openxmlformats.org/officeDocument/2006/relationships/image" Target="../media/image82.png"/><Relationship Id="rId14" Type="http://schemas.openxmlformats.org/officeDocument/2006/relationships/image" Target="../media/image102.svg"/><Relationship Id="rId22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3.sv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16.pn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114.png"/><Relationship Id="rId1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svg"/><Relationship Id="rId3" Type="http://schemas.openxmlformats.org/officeDocument/2006/relationships/image" Target="../media/image2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2.png"/><Relationship Id="rId5" Type="http://schemas.openxmlformats.org/officeDocument/2006/relationships/image" Target="../media/image55.png"/><Relationship Id="rId10" Type="http://schemas.openxmlformats.org/officeDocument/2006/relationships/image" Target="../media/image121.png"/><Relationship Id="rId4" Type="http://schemas.openxmlformats.org/officeDocument/2006/relationships/image" Target="../media/image3.svg"/><Relationship Id="rId9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3.svg"/><Relationship Id="rId3" Type="http://schemas.openxmlformats.org/officeDocument/2006/relationships/image" Target="../media/image2.png"/><Relationship Id="rId7" Type="http://schemas.openxmlformats.org/officeDocument/2006/relationships/image" Target="../media/image126.png"/><Relationship Id="rId12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52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3.svg"/><Relationship Id="rId9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3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.sv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openxmlformats.org/officeDocument/2006/relationships/image" Target="../media/image39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2.svg"/><Relationship Id="rId10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3.sv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25.svg"/><Relationship Id="rId9" Type="http://schemas.openxmlformats.org/officeDocument/2006/relationships/image" Target="../media/image4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.sv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sv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.sv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svg"/><Relationship Id="rId1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3.svg"/><Relationship Id="rId12" Type="http://schemas.openxmlformats.org/officeDocument/2006/relationships/image" Target="../media/image17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9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25.svg"/><Relationship Id="rId9" Type="http://schemas.openxmlformats.org/officeDocument/2006/relationships/image" Target="../media/image5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1639" y="0"/>
            <a:ext cx="12516361" cy="10287000"/>
            <a:chOff x="0" y="0"/>
            <a:chExt cx="166884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68" r="16667"/>
            <a:stretch>
              <a:fillRect/>
            </a:stretch>
          </p:blipFill>
          <p:spPr>
            <a:xfrm>
              <a:off x="0" y="0"/>
              <a:ext cx="1668848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97534" y="-18110"/>
            <a:ext cx="6847229" cy="9276410"/>
            <a:chOff x="0" y="0"/>
            <a:chExt cx="449966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9966" cy="609600"/>
            </a:xfrm>
            <a:custGeom>
              <a:avLst/>
              <a:gdLst/>
              <a:ahLst/>
              <a:cxnLst/>
              <a:rect l="l" t="t" r="r" b="b"/>
              <a:pathLst>
                <a:path w="449966" h="609600">
                  <a:moveTo>
                    <a:pt x="203200" y="0"/>
                  </a:moveTo>
                  <a:lnTo>
                    <a:pt x="449966" y="0"/>
                  </a:lnTo>
                  <a:lnTo>
                    <a:pt x="24676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24676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654045" y="-136117"/>
            <a:ext cx="13008334" cy="10489792"/>
            <a:chOff x="0" y="0"/>
            <a:chExt cx="815977" cy="6579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5977" cy="657996"/>
            </a:xfrm>
            <a:custGeom>
              <a:avLst/>
              <a:gdLst/>
              <a:ahLst/>
              <a:cxnLst/>
              <a:rect l="l" t="t" r="r" b="b"/>
              <a:pathLst>
                <a:path w="815977" h="657996">
                  <a:moveTo>
                    <a:pt x="612777" y="0"/>
                  </a:moveTo>
                  <a:lnTo>
                    <a:pt x="0" y="0"/>
                  </a:lnTo>
                  <a:lnTo>
                    <a:pt x="203200" y="657996"/>
                  </a:lnTo>
                  <a:lnTo>
                    <a:pt x="815977" y="657996"/>
                  </a:lnTo>
                  <a:lnTo>
                    <a:pt x="612777" y="0"/>
                  </a:lnTo>
                  <a:close/>
                </a:path>
              </a:pathLst>
            </a:custGeom>
            <a:solidFill>
              <a:srgbClr val="F3C27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12777" cy="696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41745" y="5292574"/>
            <a:ext cx="8099962" cy="244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0"/>
              </a:lnSpc>
            </a:pPr>
            <a:r>
              <a:rPr lang="en-US" sz="7500" dirty="0" err="1">
                <a:ln w="1270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芫荽"/>
                <a:ea typeface="芫荽"/>
                <a:cs typeface="芫荽"/>
                <a:sym typeface="芫荽"/>
              </a:rPr>
              <a:t>從腳本到動畫</a:t>
            </a:r>
            <a:endParaRPr lang="en-US" sz="7500" dirty="0">
              <a:ln w="12700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芫荽"/>
              <a:ea typeface="芫荽"/>
              <a:cs typeface="芫荽"/>
              <a:sym typeface="芫荽"/>
            </a:endParaRPr>
          </a:p>
          <a:p>
            <a:pPr algn="r">
              <a:lnSpc>
                <a:spcPts val="10440"/>
              </a:lnSpc>
            </a:pPr>
            <a:r>
              <a:rPr lang="en-US" sz="9000" dirty="0" err="1">
                <a:ln w="1270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芫荽"/>
                <a:ea typeface="芫荽"/>
                <a:cs typeface="芫荽"/>
                <a:sym typeface="芫荽"/>
              </a:rPr>
              <a:t>AI協作教材指南</a:t>
            </a:r>
            <a:endParaRPr lang="en-US" sz="9000" dirty="0">
              <a:ln w="12700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芫荽"/>
              <a:ea typeface="芫荽"/>
              <a:cs typeface="芫荽"/>
              <a:sym typeface="芫荽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391713" y="3737620"/>
            <a:ext cx="2769097" cy="1405880"/>
            <a:chOff x="0" y="0"/>
            <a:chExt cx="3692129" cy="187450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185195" cy="1874507"/>
              <a:chOff x="0" y="0"/>
              <a:chExt cx="407988" cy="6452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9FAFC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16291" y="0"/>
              <a:ext cx="1185195" cy="1874507"/>
              <a:chOff x="0" y="0"/>
              <a:chExt cx="407988" cy="6452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9FAF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32582" y="0"/>
              <a:ext cx="1185195" cy="1874507"/>
              <a:chOff x="0" y="0"/>
              <a:chExt cx="407988" cy="6452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9FAFC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506933" y="0"/>
              <a:ext cx="1185195" cy="1874507"/>
              <a:chOff x="0" y="0"/>
              <a:chExt cx="407988" cy="6452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9FAFC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5400000">
            <a:off x="608388" y="725768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5400000">
            <a:off x="5733470" y="-844839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850122" y="3737620"/>
            <a:ext cx="2785132" cy="1423496"/>
          </a:xfrm>
          <a:custGeom>
            <a:avLst/>
            <a:gdLst/>
            <a:ahLst/>
            <a:cxnLst/>
            <a:rect l="l" t="t" r="r" b="b"/>
            <a:pathLst>
              <a:path w="2785132" h="1423496">
                <a:moveTo>
                  <a:pt x="0" y="0"/>
                </a:moveTo>
                <a:lnTo>
                  <a:pt x="2785132" y="0"/>
                </a:lnTo>
                <a:lnTo>
                  <a:pt x="2785132" y="1423496"/>
                </a:lnTo>
                <a:lnTo>
                  <a:pt x="0" y="14234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91" t="-55308" r="-34431" b="-63724"/>
            </a:stretch>
          </a:blipFill>
        </p:spPr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84EF4A7-1FF7-9242-C9F4-59B6365026BF}"/>
              </a:ext>
            </a:extLst>
          </p:cNvPr>
          <p:cNvSpPr txBox="1"/>
          <p:nvPr/>
        </p:nvSpPr>
        <p:spPr>
          <a:xfrm>
            <a:off x="1241745" y="5289122"/>
            <a:ext cx="8099962" cy="244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0"/>
              </a:lnSpc>
            </a:pPr>
            <a:r>
              <a:rPr lang="en-US" sz="7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芫荽"/>
                <a:ea typeface="芫荽"/>
                <a:cs typeface="芫荽"/>
                <a:sym typeface="芫荽"/>
              </a:rPr>
              <a:t>從腳本到動畫</a:t>
            </a:r>
            <a:endParaRPr lang="en-US" sz="7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芫荽"/>
              <a:ea typeface="芫荽"/>
              <a:cs typeface="芫荽"/>
              <a:sym typeface="芫荽"/>
            </a:endParaRPr>
          </a:p>
          <a:p>
            <a:pPr algn="r">
              <a:lnSpc>
                <a:spcPts val="10440"/>
              </a:lnSpc>
            </a:pPr>
            <a:r>
              <a:rPr lang="en-US" sz="9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芫荽"/>
                <a:ea typeface="芫荽"/>
                <a:cs typeface="芫荽"/>
                <a:sym typeface="芫荽"/>
              </a:rPr>
              <a:t>AI協作教材指南</a:t>
            </a:r>
            <a:endParaRPr lang="en-US" sz="9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芫荽"/>
              <a:ea typeface="芫荽"/>
              <a:cs typeface="芫荽"/>
              <a:sym typeface="芫荽"/>
            </a:endParaRPr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831A5D2F-8E10-4AF8-9A5C-C8B5E1DBE433}"/>
              </a:ext>
            </a:extLst>
          </p:cNvPr>
          <p:cNvGrpSpPr/>
          <p:nvPr/>
        </p:nvGrpSpPr>
        <p:grpSpPr>
          <a:xfrm>
            <a:off x="9933712" y="8572501"/>
            <a:ext cx="7516087" cy="1467638"/>
            <a:chOff x="0" y="0"/>
            <a:chExt cx="1374591" cy="195953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D665312-0144-484B-A97F-7FF698CB0D8E}"/>
                </a:ext>
              </a:extLst>
            </p:cNvPr>
            <p:cNvSpPr/>
            <p:nvPr/>
          </p:nvSpPr>
          <p:spPr>
            <a:xfrm>
              <a:off x="0" y="0"/>
              <a:ext cx="1374591" cy="195953"/>
            </a:xfrm>
            <a:custGeom>
              <a:avLst/>
              <a:gdLst/>
              <a:ahLst/>
              <a:cxnLst/>
              <a:rect l="l" t="t" r="r" b="b"/>
              <a:pathLst>
                <a:path w="1374591" h="195953">
                  <a:moveTo>
                    <a:pt x="25217" y="0"/>
                  </a:moveTo>
                  <a:lnTo>
                    <a:pt x="1349374" y="0"/>
                  </a:lnTo>
                  <a:cubicBezTo>
                    <a:pt x="1356062" y="0"/>
                    <a:pt x="1362476" y="2657"/>
                    <a:pt x="1367205" y="7386"/>
                  </a:cubicBezTo>
                  <a:cubicBezTo>
                    <a:pt x="1371934" y="12115"/>
                    <a:pt x="1374591" y="18529"/>
                    <a:pt x="1374591" y="25217"/>
                  </a:cubicBezTo>
                  <a:lnTo>
                    <a:pt x="1374591" y="170735"/>
                  </a:lnTo>
                  <a:cubicBezTo>
                    <a:pt x="1374591" y="177423"/>
                    <a:pt x="1371934" y="183837"/>
                    <a:pt x="1367205" y="188567"/>
                  </a:cubicBezTo>
                  <a:cubicBezTo>
                    <a:pt x="1362476" y="193296"/>
                    <a:pt x="1356062" y="195953"/>
                    <a:pt x="1349374" y="195953"/>
                  </a:cubicBezTo>
                  <a:lnTo>
                    <a:pt x="25217" y="195953"/>
                  </a:lnTo>
                  <a:cubicBezTo>
                    <a:pt x="18529" y="195953"/>
                    <a:pt x="12115" y="193296"/>
                    <a:pt x="7386" y="188567"/>
                  </a:cubicBezTo>
                  <a:cubicBezTo>
                    <a:pt x="2657" y="183837"/>
                    <a:pt x="0" y="177423"/>
                    <a:pt x="0" y="170735"/>
                  </a:cubicBezTo>
                  <a:lnTo>
                    <a:pt x="0" y="25217"/>
                  </a:lnTo>
                  <a:cubicBezTo>
                    <a:pt x="0" y="18529"/>
                    <a:pt x="2657" y="12115"/>
                    <a:pt x="7386" y="7386"/>
                  </a:cubicBezTo>
                  <a:cubicBezTo>
                    <a:pt x="12115" y="2657"/>
                    <a:pt x="18529" y="0"/>
                    <a:pt x="25217" y="0"/>
                  </a:cubicBezTo>
                  <a:close/>
                </a:path>
              </a:pathLst>
            </a:custGeom>
            <a:solidFill>
              <a:srgbClr val="FC5801"/>
            </a:solidFill>
          </p:spPr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266E7499-22E9-4141-81CF-89DF206ECD16}"/>
                </a:ext>
              </a:extLst>
            </p:cNvPr>
            <p:cNvSpPr txBox="1"/>
            <p:nvPr/>
          </p:nvSpPr>
          <p:spPr>
            <a:xfrm>
              <a:off x="0" y="0"/>
              <a:ext cx="1374591" cy="195953"/>
            </a:xfrm>
            <a:prstGeom prst="rect">
              <a:avLst/>
            </a:prstGeom>
            <a:solidFill>
              <a:srgbClr val="C00000"/>
            </a:solidFill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zh-TW" altLang="en-US" sz="2000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為協助第一線教師在資源有限的情況下運用</a:t>
              </a:r>
              <a:r>
                <a:rPr lang="en-US" altLang="zh-TW" sz="2000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AI</a:t>
              </a:r>
              <a:r>
                <a:rPr lang="zh-TW" altLang="en-US" sz="2000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工具產出教材，本專題製作過程使用之</a:t>
              </a:r>
              <a:r>
                <a:rPr lang="en-US" altLang="zh-TW" sz="2000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AI</a:t>
              </a:r>
              <a:r>
                <a:rPr lang="zh-TW" altLang="en-US" sz="2000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工具均為免費版本，並提供操作步驟示範供教師參考。另本專題提供之相關影片，因囿於免費版本工具限制，存在部分殘影及對嘴精確度落差情形，敬請理解見諒。</a:t>
              </a:r>
              <a:endParaRPr lang="en-US" sz="2000" spc="8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5055" y="6188902"/>
            <a:ext cx="9499187" cy="4098098"/>
            <a:chOff x="0" y="0"/>
            <a:chExt cx="988878" cy="4266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8878" cy="426617"/>
            </a:xfrm>
            <a:custGeom>
              <a:avLst/>
              <a:gdLst/>
              <a:ahLst/>
              <a:cxnLst/>
              <a:rect l="l" t="t" r="r" b="b"/>
              <a:pathLst>
                <a:path w="988878" h="426617">
                  <a:moveTo>
                    <a:pt x="203200" y="0"/>
                  </a:moveTo>
                  <a:lnTo>
                    <a:pt x="988878" y="0"/>
                  </a:lnTo>
                  <a:lnTo>
                    <a:pt x="785678" y="426617"/>
                  </a:lnTo>
                  <a:lnTo>
                    <a:pt x="0" y="42661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785678" cy="464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03395" y="-285599"/>
            <a:ext cx="13278359" cy="8517935"/>
            <a:chOff x="0" y="0"/>
            <a:chExt cx="1154854" cy="7408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4854" cy="740827"/>
            </a:xfrm>
            <a:custGeom>
              <a:avLst/>
              <a:gdLst/>
              <a:ahLst/>
              <a:cxnLst/>
              <a:rect l="l" t="t" r="r" b="b"/>
              <a:pathLst>
                <a:path w="1154854" h="740827">
                  <a:moveTo>
                    <a:pt x="951654" y="0"/>
                  </a:moveTo>
                  <a:lnTo>
                    <a:pt x="0" y="0"/>
                  </a:lnTo>
                  <a:lnTo>
                    <a:pt x="203200" y="740827"/>
                  </a:lnTo>
                  <a:lnTo>
                    <a:pt x="1154854" y="740827"/>
                  </a:lnTo>
                  <a:lnTo>
                    <a:pt x="951654" y="0"/>
                  </a:lnTo>
                  <a:close/>
                </a:path>
              </a:pathLst>
            </a:custGeom>
            <a:blipFill>
              <a:blip r:embed="rId2">
                <a:alphaModFix amt="51000"/>
              </a:blip>
              <a:stretch>
                <a:fillRect l="-85464" t="-25738" b="-6700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9247538" y="6676309"/>
            <a:ext cx="8216193" cy="3142694"/>
          </a:xfrm>
          <a:custGeom>
            <a:avLst/>
            <a:gdLst/>
            <a:ahLst/>
            <a:cxnLst/>
            <a:rect l="l" t="t" r="r" b="b"/>
            <a:pathLst>
              <a:path w="8216193" h="3142694">
                <a:moveTo>
                  <a:pt x="0" y="0"/>
                </a:moveTo>
                <a:lnTo>
                  <a:pt x="8216193" y="0"/>
                </a:lnTo>
                <a:lnTo>
                  <a:pt x="8216193" y="3142694"/>
                </a:lnTo>
                <a:lnTo>
                  <a:pt x="0" y="3142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512070" y="3476736"/>
            <a:ext cx="7404295" cy="2970973"/>
          </a:xfrm>
          <a:custGeom>
            <a:avLst/>
            <a:gdLst/>
            <a:ahLst/>
            <a:cxnLst/>
            <a:rect l="l" t="t" r="r" b="b"/>
            <a:pathLst>
              <a:path w="7404295" h="2970973">
                <a:moveTo>
                  <a:pt x="0" y="0"/>
                </a:moveTo>
                <a:lnTo>
                  <a:pt x="7404295" y="0"/>
                </a:lnTo>
                <a:lnTo>
                  <a:pt x="7404295" y="2970973"/>
                </a:lnTo>
                <a:lnTo>
                  <a:pt x="0" y="2970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36037" y="3476736"/>
            <a:ext cx="780328" cy="472158"/>
            <a:chOff x="0" y="0"/>
            <a:chExt cx="243419" cy="1472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419" cy="147287"/>
            </a:xfrm>
            <a:custGeom>
              <a:avLst/>
              <a:gdLst/>
              <a:ahLst/>
              <a:cxnLst/>
              <a:rect l="l" t="t" r="r" b="b"/>
              <a:pathLst>
                <a:path w="243419" h="147287">
                  <a:moveTo>
                    <a:pt x="0" y="0"/>
                  </a:moveTo>
                  <a:lnTo>
                    <a:pt x="243419" y="0"/>
                  </a:lnTo>
                  <a:lnTo>
                    <a:pt x="243419" y="147287"/>
                  </a:lnTo>
                  <a:lnTo>
                    <a:pt x="0" y="147287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43419" cy="194912"/>
            </a:xfrm>
            <a:prstGeom prst="rect">
              <a:avLst/>
            </a:prstGeom>
          </p:spPr>
          <p:txBody>
            <a:bodyPr lIns="42890" tIns="42890" rIns="42890" bIns="4289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163782" y="2138876"/>
            <a:ext cx="3973532" cy="1106700"/>
            <a:chOff x="0" y="0"/>
            <a:chExt cx="2134726" cy="5945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34726" cy="594559"/>
            </a:xfrm>
            <a:custGeom>
              <a:avLst/>
              <a:gdLst/>
              <a:ahLst/>
              <a:cxnLst/>
              <a:rect l="l" t="t" r="r" b="b"/>
              <a:pathLst>
                <a:path w="2134726" h="594559">
                  <a:moveTo>
                    <a:pt x="0" y="0"/>
                  </a:moveTo>
                  <a:lnTo>
                    <a:pt x="1931526" y="0"/>
                  </a:lnTo>
                  <a:lnTo>
                    <a:pt x="2134726" y="297280"/>
                  </a:lnTo>
                  <a:lnTo>
                    <a:pt x="1931526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1880726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14827" y="2138911"/>
            <a:ext cx="4611467" cy="1106700"/>
            <a:chOff x="0" y="0"/>
            <a:chExt cx="2477448" cy="5945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7448" cy="594559"/>
            </a:xfrm>
            <a:custGeom>
              <a:avLst/>
              <a:gdLst/>
              <a:ahLst/>
              <a:cxnLst/>
              <a:rect l="l" t="t" r="r" b="b"/>
              <a:pathLst>
                <a:path w="2477448" h="594559">
                  <a:moveTo>
                    <a:pt x="0" y="0"/>
                  </a:moveTo>
                  <a:lnTo>
                    <a:pt x="2274248" y="0"/>
                  </a:lnTo>
                  <a:lnTo>
                    <a:pt x="2477448" y="297280"/>
                  </a:lnTo>
                  <a:lnTo>
                    <a:pt x="2274248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77800" y="-38100"/>
              <a:ext cx="2223448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561991" y="2170360"/>
            <a:ext cx="4697309" cy="1106700"/>
            <a:chOff x="0" y="0"/>
            <a:chExt cx="2523565" cy="5945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23565" cy="594559"/>
            </a:xfrm>
            <a:custGeom>
              <a:avLst/>
              <a:gdLst/>
              <a:ahLst/>
              <a:cxnLst/>
              <a:rect l="l" t="t" r="r" b="b"/>
              <a:pathLst>
                <a:path w="2523565" h="594559">
                  <a:moveTo>
                    <a:pt x="0" y="0"/>
                  </a:moveTo>
                  <a:lnTo>
                    <a:pt x="2320365" y="0"/>
                  </a:lnTo>
                  <a:lnTo>
                    <a:pt x="2523565" y="297280"/>
                  </a:lnTo>
                  <a:lnTo>
                    <a:pt x="2320365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77800" y="-38100"/>
              <a:ext cx="2269565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86262" y="3755278"/>
            <a:ext cx="748882" cy="748882"/>
          </a:xfrm>
          <a:custGeom>
            <a:avLst/>
            <a:gdLst/>
            <a:ahLst/>
            <a:cxnLst/>
            <a:rect l="l" t="t" r="r" b="b"/>
            <a:pathLst>
              <a:path w="748882" h="748882">
                <a:moveTo>
                  <a:pt x="0" y="0"/>
                </a:moveTo>
                <a:lnTo>
                  <a:pt x="748882" y="0"/>
                </a:lnTo>
                <a:lnTo>
                  <a:pt x="748882" y="748882"/>
                </a:lnTo>
                <a:lnTo>
                  <a:pt x="0" y="748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417423" y="3476736"/>
            <a:ext cx="4428863" cy="2970973"/>
          </a:xfrm>
          <a:custGeom>
            <a:avLst/>
            <a:gdLst/>
            <a:ahLst/>
            <a:cxnLst/>
            <a:rect l="l" t="t" r="r" b="b"/>
            <a:pathLst>
              <a:path w="4428863" h="2970973">
                <a:moveTo>
                  <a:pt x="0" y="0"/>
                </a:moveTo>
                <a:lnTo>
                  <a:pt x="4428863" y="0"/>
                </a:lnTo>
                <a:lnTo>
                  <a:pt x="4428863" y="2970973"/>
                </a:lnTo>
                <a:lnTo>
                  <a:pt x="0" y="2970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34" b="-4534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511755" y="3755278"/>
            <a:ext cx="735783" cy="735783"/>
          </a:xfrm>
          <a:custGeom>
            <a:avLst/>
            <a:gdLst/>
            <a:ahLst/>
            <a:cxnLst/>
            <a:rect l="l" t="t" r="r" b="b"/>
            <a:pathLst>
              <a:path w="735783" h="735783">
                <a:moveTo>
                  <a:pt x="0" y="0"/>
                </a:moveTo>
                <a:lnTo>
                  <a:pt x="735783" y="0"/>
                </a:lnTo>
                <a:lnTo>
                  <a:pt x="735783" y="735783"/>
                </a:lnTo>
                <a:lnTo>
                  <a:pt x="0" y="73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009667" y="2138876"/>
            <a:ext cx="3277841" cy="1106700"/>
            <a:chOff x="0" y="0"/>
            <a:chExt cx="4370455" cy="14756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370455" cy="1475600"/>
              <a:chOff x="0" y="0"/>
              <a:chExt cx="1760976" cy="59455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760975" cy="594559"/>
              </a:xfrm>
              <a:custGeom>
                <a:avLst/>
                <a:gdLst/>
                <a:ahLst/>
                <a:cxnLst/>
                <a:rect l="l" t="t" r="r" b="b"/>
                <a:pathLst>
                  <a:path w="1760975" h="594559">
                    <a:moveTo>
                      <a:pt x="0" y="0"/>
                    </a:moveTo>
                    <a:lnTo>
                      <a:pt x="1557776" y="0"/>
                    </a:lnTo>
                    <a:lnTo>
                      <a:pt x="1760975" y="297280"/>
                    </a:lnTo>
                    <a:lnTo>
                      <a:pt x="1557776" y="594559"/>
                    </a:lnTo>
                    <a:lnTo>
                      <a:pt x="0" y="594559"/>
                    </a:lnTo>
                    <a:lnTo>
                      <a:pt x="203200" y="297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CF7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77800" y="-38100"/>
                <a:ext cx="1506976" cy="6326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779272" y="206712"/>
              <a:ext cx="2986396" cy="1000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 dirty="0" err="1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註冊並登入Flow</a:t>
              </a:r>
              <a:endParaRPr lang="en-US" sz="2199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dirty="0" err="1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點選「新建項目</a:t>
              </a:r>
              <a:r>
                <a:rPr lang="en-US" sz="2199" dirty="0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」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3225455" y="5426424"/>
            <a:ext cx="2110238" cy="1859648"/>
          </a:xfrm>
          <a:custGeom>
            <a:avLst/>
            <a:gdLst/>
            <a:ahLst/>
            <a:cxnLst/>
            <a:rect l="l" t="t" r="r" b="b"/>
            <a:pathLst>
              <a:path w="2110238" h="1859648">
                <a:moveTo>
                  <a:pt x="0" y="0"/>
                </a:moveTo>
                <a:lnTo>
                  <a:pt x="2110239" y="0"/>
                </a:lnTo>
                <a:lnTo>
                  <a:pt x="2110239" y="1859647"/>
                </a:lnTo>
                <a:lnTo>
                  <a:pt x="0" y="18596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12070" y="7396001"/>
            <a:ext cx="3651712" cy="2037351"/>
          </a:xfrm>
          <a:custGeom>
            <a:avLst/>
            <a:gdLst/>
            <a:ahLst/>
            <a:cxnLst/>
            <a:rect l="l" t="t" r="r" b="b"/>
            <a:pathLst>
              <a:path w="3651712" h="2037351">
                <a:moveTo>
                  <a:pt x="0" y="0"/>
                </a:moveTo>
                <a:lnTo>
                  <a:pt x="3651712" y="0"/>
                </a:lnTo>
                <a:lnTo>
                  <a:pt x="3651712" y="2037351"/>
                </a:lnTo>
                <a:lnTo>
                  <a:pt x="0" y="203735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139452" y="7389177"/>
            <a:ext cx="3662482" cy="2044176"/>
          </a:xfrm>
          <a:custGeom>
            <a:avLst/>
            <a:gdLst/>
            <a:ahLst/>
            <a:cxnLst/>
            <a:rect l="l" t="t" r="r" b="b"/>
            <a:pathLst>
              <a:path w="3662482" h="2044176">
                <a:moveTo>
                  <a:pt x="0" y="0"/>
                </a:moveTo>
                <a:lnTo>
                  <a:pt x="3662481" y="0"/>
                </a:lnTo>
                <a:lnTo>
                  <a:pt x="3662481" y="2044175"/>
                </a:lnTo>
                <a:lnTo>
                  <a:pt x="0" y="2044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163782" y="8068582"/>
            <a:ext cx="941262" cy="715224"/>
          </a:xfrm>
          <a:custGeom>
            <a:avLst/>
            <a:gdLst/>
            <a:ahLst/>
            <a:cxnLst/>
            <a:rect l="l" t="t" r="r" b="b"/>
            <a:pathLst>
              <a:path w="941262" h="715224">
                <a:moveTo>
                  <a:pt x="0" y="0"/>
                </a:moveTo>
                <a:lnTo>
                  <a:pt x="941262" y="0"/>
                </a:lnTo>
                <a:lnTo>
                  <a:pt x="941262" y="715223"/>
                </a:lnTo>
                <a:lnTo>
                  <a:pt x="0" y="7152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56671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04240" y="7497208"/>
            <a:ext cx="748882" cy="748882"/>
          </a:xfrm>
          <a:custGeom>
            <a:avLst/>
            <a:gdLst/>
            <a:ahLst/>
            <a:cxnLst/>
            <a:rect l="l" t="t" r="r" b="b"/>
            <a:pathLst>
              <a:path w="748882" h="748882">
                <a:moveTo>
                  <a:pt x="0" y="0"/>
                </a:moveTo>
                <a:lnTo>
                  <a:pt x="748882" y="0"/>
                </a:lnTo>
                <a:lnTo>
                  <a:pt x="748882" y="748882"/>
                </a:lnTo>
                <a:lnTo>
                  <a:pt x="0" y="7488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762873" y="2355818"/>
            <a:ext cx="748882" cy="748882"/>
          </a:xfrm>
          <a:custGeom>
            <a:avLst/>
            <a:gdLst/>
            <a:ahLst/>
            <a:cxnLst/>
            <a:rect l="l" t="t" r="r" b="b"/>
            <a:pathLst>
              <a:path w="748882" h="748882">
                <a:moveTo>
                  <a:pt x="0" y="0"/>
                </a:moveTo>
                <a:lnTo>
                  <a:pt x="748882" y="0"/>
                </a:lnTo>
                <a:lnTo>
                  <a:pt x="748882" y="748883"/>
                </a:lnTo>
                <a:lnTo>
                  <a:pt x="0" y="7488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387722" y="6750835"/>
            <a:ext cx="735783" cy="735783"/>
          </a:xfrm>
          <a:custGeom>
            <a:avLst/>
            <a:gdLst/>
            <a:ahLst/>
            <a:cxnLst/>
            <a:rect l="l" t="t" r="r" b="b"/>
            <a:pathLst>
              <a:path w="735783" h="735783">
                <a:moveTo>
                  <a:pt x="0" y="0"/>
                </a:moveTo>
                <a:lnTo>
                  <a:pt x="735783" y="0"/>
                </a:lnTo>
                <a:lnTo>
                  <a:pt x="735783" y="735783"/>
                </a:lnTo>
                <a:lnTo>
                  <a:pt x="0" y="7357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371491" y="2368917"/>
            <a:ext cx="735783" cy="735783"/>
          </a:xfrm>
          <a:custGeom>
            <a:avLst/>
            <a:gdLst/>
            <a:ahLst/>
            <a:cxnLst/>
            <a:rect l="l" t="t" r="r" b="b"/>
            <a:pathLst>
              <a:path w="735783" h="735783">
                <a:moveTo>
                  <a:pt x="0" y="0"/>
                </a:moveTo>
                <a:lnTo>
                  <a:pt x="735784" y="0"/>
                </a:lnTo>
                <a:lnTo>
                  <a:pt x="735784" y="735784"/>
                </a:lnTo>
                <a:lnTo>
                  <a:pt x="0" y="73578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4601833" y="2122735"/>
            <a:ext cx="3412994" cy="108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生成影片設定</a:t>
            </a:r>
            <a:endParaRPr lang="en-US" sz="2199" dirty="0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點選</a:t>
            </a:r>
            <a:r>
              <a:rPr 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「</a:t>
            </a:r>
            <a:r>
              <a:rPr lang="zh-TW" alt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影片</a:t>
            </a:r>
            <a:r>
              <a:rPr 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、</a:t>
            </a:r>
            <a:r>
              <a:rPr lang="zh-TW" alt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影格</a:t>
            </a:r>
            <a:r>
              <a:rPr 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、</a:t>
            </a:r>
            <a:r>
              <a:rPr lang="en-US" sz="2000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橫向</a:t>
            </a:r>
            <a:r>
              <a:rPr 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﹑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生成影片數量</a:t>
            </a:r>
            <a:r>
              <a:rPr 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2000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至多四</a:t>
            </a:r>
            <a:r>
              <a:rPr lang="zh-TW" alt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個</a:t>
            </a:r>
            <a:r>
              <a:rPr lang="en-US" sz="2000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)」</a:t>
            </a:r>
          </a:p>
        </p:txBody>
      </p:sp>
      <p:sp>
        <p:nvSpPr>
          <p:cNvPr id="40" name="Freeform 40"/>
          <p:cNvSpPr/>
          <p:nvPr/>
        </p:nvSpPr>
        <p:spPr>
          <a:xfrm>
            <a:off x="4079288" y="2355818"/>
            <a:ext cx="735783" cy="735783"/>
          </a:xfrm>
          <a:custGeom>
            <a:avLst/>
            <a:gdLst/>
            <a:ahLst/>
            <a:cxnLst/>
            <a:rect l="l" t="t" r="r" b="b"/>
            <a:pathLst>
              <a:path w="735783" h="735783">
                <a:moveTo>
                  <a:pt x="0" y="0"/>
                </a:moveTo>
                <a:lnTo>
                  <a:pt x="735783" y="0"/>
                </a:lnTo>
                <a:lnTo>
                  <a:pt x="735783" y="735784"/>
                </a:lnTo>
                <a:lnTo>
                  <a:pt x="0" y="735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45239" y="2306009"/>
            <a:ext cx="748882" cy="748882"/>
          </a:xfrm>
          <a:custGeom>
            <a:avLst/>
            <a:gdLst/>
            <a:ahLst/>
            <a:cxnLst/>
            <a:rect l="l" t="t" r="r" b="b"/>
            <a:pathLst>
              <a:path w="748882" h="748882">
                <a:moveTo>
                  <a:pt x="0" y="0"/>
                </a:moveTo>
                <a:lnTo>
                  <a:pt x="748882" y="0"/>
                </a:lnTo>
                <a:lnTo>
                  <a:pt x="748882" y="748882"/>
                </a:lnTo>
                <a:lnTo>
                  <a:pt x="0" y="748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0631854" y="7752634"/>
            <a:ext cx="5071008" cy="2389712"/>
          </a:xfrm>
          <a:custGeom>
            <a:avLst/>
            <a:gdLst/>
            <a:ahLst/>
            <a:cxnLst/>
            <a:rect l="l" t="t" r="r" b="b"/>
            <a:pathLst>
              <a:path w="5071008" h="2389712">
                <a:moveTo>
                  <a:pt x="0" y="0"/>
                </a:moveTo>
                <a:lnTo>
                  <a:pt x="5071008" y="0"/>
                </a:lnTo>
                <a:lnTo>
                  <a:pt x="5071008" y="2389713"/>
                </a:lnTo>
                <a:lnTo>
                  <a:pt x="0" y="238971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852951" y="897057"/>
            <a:ext cx="7462822" cy="88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影片生成示範</a:t>
            </a:r>
          </a:p>
        </p:txBody>
      </p:sp>
      <p:sp>
        <p:nvSpPr>
          <p:cNvPr id="44" name="Freeform 44"/>
          <p:cNvSpPr/>
          <p:nvPr/>
        </p:nvSpPr>
        <p:spPr>
          <a:xfrm rot="5400000">
            <a:off x="10689408" y="-84422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8638178" y="1347020"/>
            <a:ext cx="1993677" cy="38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※以Flow為例※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940619" y="2282005"/>
            <a:ext cx="4318681" cy="77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輸入影片文字指令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遠近景、特寫、鏡頭移動方式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326780" y="2281971"/>
            <a:ext cx="4044711" cy="77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上傳圖像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分別代表起始畫面與結束畫面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735144" y="6903756"/>
            <a:ext cx="1259662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起始畫面</a:t>
            </a:r>
            <a:endParaRPr lang="en-US" sz="21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6307243" y="6903756"/>
            <a:ext cx="1222124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結束畫面</a:t>
            </a:r>
            <a:endParaRPr lang="en-US" sz="21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54080" y="-231228"/>
            <a:ext cx="11919112" cy="10819951"/>
            <a:chOff x="0" y="0"/>
            <a:chExt cx="671527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1527" cy="609600"/>
            </a:xfrm>
            <a:custGeom>
              <a:avLst/>
              <a:gdLst/>
              <a:ahLst/>
              <a:cxnLst/>
              <a:rect l="l" t="t" r="r" b="b"/>
              <a:pathLst>
                <a:path w="671527" h="609600">
                  <a:moveTo>
                    <a:pt x="468327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71527" y="609600"/>
                  </a:lnTo>
                  <a:lnTo>
                    <a:pt x="468327" y="0"/>
                  </a:lnTo>
                  <a:close/>
                </a:path>
              </a:pathLst>
            </a:custGeom>
            <a:blipFill>
              <a:blip r:embed="rId2">
                <a:alphaModFix amt="43000"/>
              </a:blip>
              <a:stretch>
                <a:fillRect r="-3616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202074" y="-231228"/>
            <a:ext cx="4085926" cy="3851554"/>
            <a:chOff x="0" y="0"/>
            <a:chExt cx="646695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6695" cy="609600"/>
            </a:xfrm>
            <a:custGeom>
              <a:avLst/>
              <a:gdLst/>
              <a:ahLst/>
              <a:cxnLst/>
              <a:rect l="l" t="t" r="r" b="b"/>
              <a:pathLst>
                <a:path w="646695" h="609600">
                  <a:moveTo>
                    <a:pt x="44349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46695" y="609600"/>
                  </a:lnTo>
                  <a:lnTo>
                    <a:pt x="443495" y="0"/>
                  </a:lnTo>
                  <a:close/>
                </a:path>
              </a:pathLst>
            </a:custGeom>
            <a:solidFill>
              <a:srgbClr val="FF9C1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36115" y="-1017025"/>
            <a:ext cx="3503769" cy="5541567"/>
            <a:chOff x="0" y="0"/>
            <a:chExt cx="407988" cy="645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74713" y="-1017025"/>
            <a:ext cx="1901080" cy="3006751"/>
            <a:chOff x="0" y="0"/>
            <a:chExt cx="407988" cy="6452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F9FAF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4649" y="677857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2433577" y="2605555"/>
            <a:ext cx="7942197" cy="1788915"/>
            <a:chOff x="0" y="0"/>
            <a:chExt cx="2746598" cy="6186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6598" cy="618649"/>
            </a:xfrm>
            <a:custGeom>
              <a:avLst/>
              <a:gdLst/>
              <a:ahLst/>
              <a:cxnLst/>
              <a:rect l="l" t="t" r="r" b="b"/>
              <a:pathLst>
                <a:path w="2746598" h="618649">
                  <a:moveTo>
                    <a:pt x="2543398" y="0"/>
                  </a:moveTo>
                  <a:lnTo>
                    <a:pt x="0" y="0"/>
                  </a:lnTo>
                  <a:lnTo>
                    <a:pt x="203200" y="618649"/>
                  </a:lnTo>
                  <a:lnTo>
                    <a:pt x="2746598" y="618649"/>
                  </a:lnTo>
                  <a:lnTo>
                    <a:pt x="2543398" y="0"/>
                  </a:lnTo>
                  <a:close/>
                </a:path>
              </a:pathLst>
            </a:custGeom>
            <a:solidFill>
              <a:srgbClr val="FAC85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543398" cy="65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33577" y="6163842"/>
            <a:ext cx="7942197" cy="1788915"/>
            <a:chOff x="0" y="0"/>
            <a:chExt cx="2746598" cy="6186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46598" cy="618649"/>
            </a:xfrm>
            <a:custGeom>
              <a:avLst/>
              <a:gdLst/>
              <a:ahLst/>
              <a:cxnLst/>
              <a:rect l="l" t="t" r="r" b="b"/>
              <a:pathLst>
                <a:path w="2746598" h="618649">
                  <a:moveTo>
                    <a:pt x="2543398" y="0"/>
                  </a:moveTo>
                  <a:lnTo>
                    <a:pt x="0" y="0"/>
                  </a:lnTo>
                  <a:lnTo>
                    <a:pt x="203200" y="618649"/>
                  </a:lnTo>
                  <a:lnTo>
                    <a:pt x="2746598" y="618649"/>
                  </a:lnTo>
                  <a:lnTo>
                    <a:pt x="2543398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2543398" cy="65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33577" y="4394470"/>
            <a:ext cx="7942197" cy="1769372"/>
            <a:chOff x="0" y="0"/>
            <a:chExt cx="2736317" cy="609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36317" cy="609600"/>
            </a:xfrm>
            <a:custGeom>
              <a:avLst/>
              <a:gdLst/>
              <a:ahLst/>
              <a:cxnLst/>
              <a:rect l="l" t="t" r="r" b="b"/>
              <a:pathLst>
                <a:path w="2736317" h="609600">
                  <a:moveTo>
                    <a:pt x="203200" y="0"/>
                  </a:moveTo>
                  <a:lnTo>
                    <a:pt x="2736317" y="0"/>
                  </a:lnTo>
                  <a:lnTo>
                    <a:pt x="25331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7AE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253311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99055" y="800350"/>
            <a:ext cx="6103297" cy="2956757"/>
            <a:chOff x="0" y="0"/>
            <a:chExt cx="8137730" cy="39423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37730" cy="3942343"/>
            </a:xfrm>
            <a:custGeom>
              <a:avLst/>
              <a:gdLst/>
              <a:ahLst/>
              <a:cxnLst/>
              <a:rect l="l" t="t" r="r" b="b"/>
              <a:pathLst>
                <a:path w="8137730" h="3942343">
                  <a:moveTo>
                    <a:pt x="0" y="0"/>
                  </a:moveTo>
                  <a:lnTo>
                    <a:pt x="8137730" y="0"/>
                  </a:lnTo>
                  <a:lnTo>
                    <a:pt x="8137730" y="3942343"/>
                  </a:lnTo>
                  <a:lnTo>
                    <a:pt x="0" y="394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24" name="Group 24"/>
            <p:cNvGrpSpPr/>
            <p:nvPr/>
          </p:nvGrpSpPr>
          <p:grpSpPr>
            <a:xfrm>
              <a:off x="0" y="3674118"/>
              <a:ext cx="1745167" cy="268225"/>
              <a:chOff x="0" y="0"/>
              <a:chExt cx="428580" cy="6587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8580" cy="65871"/>
              </a:xfrm>
              <a:custGeom>
                <a:avLst/>
                <a:gdLst/>
                <a:ahLst/>
                <a:cxnLst/>
                <a:rect l="l" t="t" r="r" b="b"/>
                <a:pathLst>
                  <a:path w="428580" h="65871">
                    <a:moveTo>
                      <a:pt x="0" y="0"/>
                    </a:moveTo>
                    <a:lnTo>
                      <a:pt x="428580" y="0"/>
                    </a:lnTo>
                    <a:lnTo>
                      <a:pt x="428580" y="65871"/>
                    </a:lnTo>
                    <a:lnTo>
                      <a:pt x="0" y="6587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428580" cy="113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3953721" y="4581396"/>
            <a:ext cx="5954075" cy="164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角色音色設定</a:t>
            </a:r>
            <a:r>
              <a:rPr 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： </a:t>
            </a: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點選Voice</a:t>
            </a:r>
            <a:r>
              <a:rPr 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settings選擇適合的音色，點選</a:t>
            </a:r>
            <a:r>
              <a:rPr 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      </a:t>
            </a: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試聽；點選Model</a:t>
            </a:r>
            <a:r>
              <a:rPr 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settings左右</a:t>
            </a:r>
            <a:r>
              <a:rPr lang="zh-TW" alt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拖</a:t>
            </a: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移調整</a:t>
            </a:r>
            <a:r>
              <a:rPr 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Temperature數值增進語音自然度</a:t>
            </a:r>
            <a:r>
              <a:rPr lang="en-US" sz="21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</p:txBody>
      </p:sp>
      <p:sp>
        <p:nvSpPr>
          <p:cNvPr id="28" name="Freeform 28"/>
          <p:cNvSpPr/>
          <p:nvPr/>
        </p:nvSpPr>
        <p:spPr>
          <a:xfrm>
            <a:off x="5441575" y="4992507"/>
            <a:ext cx="508795" cy="508795"/>
          </a:xfrm>
          <a:custGeom>
            <a:avLst/>
            <a:gdLst/>
            <a:ahLst/>
            <a:cxnLst/>
            <a:rect l="l" t="t" r="r" b="b"/>
            <a:pathLst>
              <a:path w="508795" h="508795">
                <a:moveTo>
                  <a:pt x="0" y="0"/>
                </a:moveTo>
                <a:lnTo>
                  <a:pt x="508795" y="0"/>
                </a:lnTo>
                <a:lnTo>
                  <a:pt x="508795" y="508795"/>
                </a:lnTo>
                <a:lnTo>
                  <a:pt x="0" y="508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999055" y="3908105"/>
            <a:ext cx="6103297" cy="2968148"/>
          </a:xfrm>
          <a:custGeom>
            <a:avLst/>
            <a:gdLst/>
            <a:ahLst/>
            <a:cxnLst/>
            <a:rect l="l" t="t" r="r" b="b"/>
            <a:pathLst>
              <a:path w="6103297" h="2968148">
                <a:moveTo>
                  <a:pt x="0" y="0"/>
                </a:moveTo>
                <a:lnTo>
                  <a:pt x="6103298" y="0"/>
                </a:lnTo>
                <a:lnTo>
                  <a:pt x="6103298" y="2968149"/>
                </a:lnTo>
                <a:lnTo>
                  <a:pt x="0" y="2968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16"/>
            </a:stretch>
          </a:blipFill>
        </p:spPr>
      </p:sp>
      <p:sp>
        <p:nvSpPr>
          <p:cNvPr id="30" name="Freeform 30"/>
          <p:cNvSpPr/>
          <p:nvPr/>
        </p:nvSpPr>
        <p:spPr>
          <a:xfrm rot="5400000">
            <a:off x="17089258" y="841346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986261" y="6926119"/>
            <a:ext cx="6116092" cy="3000740"/>
          </a:xfrm>
          <a:custGeom>
            <a:avLst/>
            <a:gdLst/>
            <a:ahLst/>
            <a:cxnLst/>
            <a:rect l="l" t="t" r="r" b="b"/>
            <a:pathLst>
              <a:path w="6116092" h="3000740">
                <a:moveTo>
                  <a:pt x="0" y="0"/>
                </a:moveTo>
                <a:lnTo>
                  <a:pt x="6116092" y="0"/>
                </a:lnTo>
                <a:lnTo>
                  <a:pt x="6116092" y="3000739"/>
                </a:lnTo>
                <a:lnTo>
                  <a:pt x="0" y="3000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9987" b="-7399"/>
            </a:stretch>
          </a:blipFill>
        </p:spPr>
      </p:sp>
      <p:sp>
        <p:nvSpPr>
          <p:cNvPr id="32" name="Freeform 32"/>
          <p:cNvSpPr/>
          <p:nvPr/>
        </p:nvSpPr>
        <p:spPr>
          <a:xfrm rot="-5400000">
            <a:off x="13142400" y="1530212"/>
            <a:ext cx="2345864" cy="1562932"/>
          </a:xfrm>
          <a:custGeom>
            <a:avLst/>
            <a:gdLst/>
            <a:ahLst/>
            <a:cxnLst/>
            <a:rect l="l" t="t" r="r" b="b"/>
            <a:pathLst>
              <a:path w="2345864" h="1562932">
                <a:moveTo>
                  <a:pt x="0" y="0"/>
                </a:moveTo>
                <a:lnTo>
                  <a:pt x="2345864" y="0"/>
                </a:lnTo>
                <a:lnTo>
                  <a:pt x="2345864" y="1562932"/>
                </a:lnTo>
                <a:lnTo>
                  <a:pt x="0" y="15629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400000">
            <a:off x="14827770" y="4402457"/>
            <a:ext cx="2538034" cy="1690965"/>
          </a:xfrm>
          <a:custGeom>
            <a:avLst/>
            <a:gdLst/>
            <a:ahLst/>
            <a:cxnLst/>
            <a:rect l="l" t="t" r="r" b="b"/>
            <a:pathLst>
              <a:path w="2538034" h="1690965">
                <a:moveTo>
                  <a:pt x="0" y="0"/>
                </a:moveTo>
                <a:lnTo>
                  <a:pt x="2538034" y="0"/>
                </a:lnTo>
                <a:lnTo>
                  <a:pt x="2538034" y="1690965"/>
                </a:lnTo>
                <a:lnTo>
                  <a:pt x="0" y="1690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609058" y="9080694"/>
            <a:ext cx="1133884" cy="775293"/>
          </a:xfrm>
          <a:custGeom>
            <a:avLst/>
            <a:gdLst/>
            <a:ahLst/>
            <a:cxnLst/>
            <a:rect l="l" t="t" r="r" b="b"/>
            <a:pathLst>
              <a:path w="1133884" h="775293">
                <a:moveTo>
                  <a:pt x="0" y="0"/>
                </a:moveTo>
                <a:lnTo>
                  <a:pt x="1133884" y="0"/>
                </a:lnTo>
                <a:lnTo>
                  <a:pt x="1133884" y="775293"/>
                </a:lnTo>
                <a:lnTo>
                  <a:pt x="0" y="7752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974713" y="8137929"/>
            <a:ext cx="1879607" cy="1839496"/>
            <a:chOff x="0" y="0"/>
            <a:chExt cx="769036" cy="75262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r>
                <a:rPr lang="en-US" sz="2199" spc="8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影片</a:t>
              </a: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778505" y="8137929"/>
            <a:ext cx="1879607" cy="1839496"/>
            <a:chOff x="0" y="0"/>
            <a:chExt cx="769036" cy="75262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r>
                <a:rPr lang="en-US" sz="2199" spc="8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音訊</a:t>
              </a: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051406" y="8137929"/>
            <a:ext cx="1879607" cy="1839496"/>
            <a:chOff x="0" y="0"/>
            <a:chExt cx="769036" cy="75262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r>
                <a:rPr lang="en-US" sz="2199" spc="8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影片剪輯</a:t>
              </a: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sp>
        <p:nvSpPr>
          <p:cNvPr id="44" name="Freeform 44"/>
          <p:cNvSpPr/>
          <p:nvPr/>
        </p:nvSpPr>
        <p:spPr>
          <a:xfrm>
            <a:off x="2503082" y="8816669"/>
            <a:ext cx="986165" cy="899464"/>
          </a:xfrm>
          <a:custGeom>
            <a:avLst/>
            <a:gdLst/>
            <a:ahLst/>
            <a:cxnLst/>
            <a:rect l="l" t="t" r="r" b="b"/>
            <a:pathLst>
              <a:path w="986165" h="899464">
                <a:moveTo>
                  <a:pt x="0" y="0"/>
                </a:moveTo>
                <a:lnTo>
                  <a:pt x="986164" y="0"/>
                </a:lnTo>
                <a:lnTo>
                  <a:pt x="986164" y="899464"/>
                </a:lnTo>
                <a:lnTo>
                  <a:pt x="0" y="8994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123066" y="8897350"/>
            <a:ext cx="1190486" cy="738102"/>
          </a:xfrm>
          <a:custGeom>
            <a:avLst/>
            <a:gdLst/>
            <a:ahLst/>
            <a:cxnLst/>
            <a:rect l="l" t="t" r="r" b="b"/>
            <a:pathLst>
              <a:path w="1190486" h="738102">
                <a:moveTo>
                  <a:pt x="0" y="0"/>
                </a:moveTo>
                <a:lnTo>
                  <a:pt x="1190486" y="0"/>
                </a:lnTo>
                <a:lnTo>
                  <a:pt x="1190486" y="738102"/>
                </a:lnTo>
                <a:lnTo>
                  <a:pt x="0" y="7381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3600620" y="8542611"/>
            <a:ext cx="1225333" cy="1162535"/>
          </a:xfrm>
          <a:custGeom>
            <a:avLst/>
            <a:gdLst/>
            <a:ahLst/>
            <a:cxnLst/>
            <a:rect l="l" t="t" r="r" b="b"/>
            <a:pathLst>
              <a:path w="1225333" h="1162535">
                <a:moveTo>
                  <a:pt x="0" y="0"/>
                </a:moveTo>
                <a:lnTo>
                  <a:pt x="1225332" y="0"/>
                </a:lnTo>
                <a:lnTo>
                  <a:pt x="1225332" y="1162535"/>
                </a:lnTo>
                <a:lnTo>
                  <a:pt x="0" y="11625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8377757" y="8842779"/>
            <a:ext cx="1126909" cy="873354"/>
          </a:xfrm>
          <a:custGeom>
            <a:avLst/>
            <a:gdLst/>
            <a:ahLst/>
            <a:cxnLst/>
            <a:rect l="l" t="t" r="r" b="b"/>
            <a:pathLst>
              <a:path w="1126909" h="873354">
                <a:moveTo>
                  <a:pt x="0" y="0"/>
                </a:moveTo>
                <a:lnTo>
                  <a:pt x="1126909" y="0"/>
                </a:lnTo>
                <a:lnTo>
                  <a:pt x="1126909" y="873354"/>
                </a:lnTo>
                <a:lnTo>
                  <a:pt x="0" y="8733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6538401" y="8667432"/>
            <a:ext cx="1398705" cy="968020"/>
          </a:xfrm>
          <a:custGeom>
            <a:avLst/>
            <a:gdLst/>
            <a:ahLst/>
            <a:cxnLst/>
            <a:rect l="l" t="t" r="r" b="b"/>
            <a:pathLst>
              <a:path w="1398705" h="968020">
                <a:moveTo>
                  <a:pt x="0" y="0"/>
                </a:moveTo>
                <a:lnTo>
                  <a:pt x="1398705" y="0"/>
                </a:lnTo>
                <a:lnTo>
                  <a:pt x="1398705" y="968020"/>
                </a:lnTo>
                <a:lnTo>
                  <a:pt x="0" y="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4398900" y="901241"/>
            <a:ext cx="7462822" cy="88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音訊生成示範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911247" y="1774756"/>
            <a:ext cx="3770687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以Google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 AI 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studio為例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036173" y="3028324"/>
            <a:ext cx="716494" cy="104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51"/>
              </a:lnSpc>
            </a:pPr>
            <a:r>
              <a:rPr lang="en-US" sz="7027">
                <a:solidFill>
                  <a:srgbClr val="061F3F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036173" y="4772305"/>
            <a:ext cx="716494" cy="104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51"/>
              </a:lnSpc>
            </a:pPr>
            <a:r>
              <a:rPr lang="en-US" sz="7027">
                <a:solidFill>
                  <a:srgbClr val="EFEFEF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036173" y="6563341"/>
            <a:ext cx="716494" cy="104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51"/>
              </a:lnSpc>
            </a:pPr>
            <a:r>
              <a:rPr lang="en-US" sz="7027">
                <a:solidFill>
                  <a:srgbClr val="061F3F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903378" y="2656073"/>
            <a:ext cx="5832449" cy="164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  <a:spcBef>
                <a:spcPct val="0"/>
              </a:spcBef>
            </a:pP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使用Google</a:t>
            </a:r>
            <a:r>
              <a:rPr 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 AI </a:t>
            </a: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studio分項工具</a:t>
            </a:r>
            <a:r>
              <a:rPr 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2199" u="none" strike="noStrike" dirty="0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Native speech </a:t>
            </a:r>
            <a:r>
              <a:rPr lang="en-US" sz="2199" u="none" strike="noStrike" dirty="0" err="1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generation</a:t>
            </a: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，點選</a:t>
            </a:r>
            <a:r>
              <a:rPr lang="en-US" sz="2199" u="none" strike="noStrike" dirty="0" err="1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Multi-speaker</a:t>
            </a:r>
            <a:r>
              <a:rPr lang="en-US" sz="2199" u="none" strike="noStrike" dirty="0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2199" u="none" strike="noStrike" dirty="0" err="1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audio</a:t>
            </a: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分別輸入</a:t>
            </a:r>
            <a:r>
              <a:rPr lang="zh-TW" alt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角</a:t>
            </a: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色對話（Speaker</a:t>
            </a:r>
            <a:r>
              <a:rPr 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 1：雅婷／Speaker 2：凱文為例）。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903378" y="6419205"/>
            <a:ext cx="5731763" cy="121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完成相關設定後點選</a:t>
            </a:r>
            <a:r>
              <a:rPr lang="en-US" sz="2199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Run Ctrl→</a:t>
            </a: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生成音訊，音訊生成完畢將自動撥放，可點選「</a:t>
            </a:r>
            <a:r>
              <a:rPr lang="en-US" sz="2199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更多選項</a:t>
            </a: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」下載音訊或調整播放速度。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986261" y="2231104"/>
            <a:ext cx="1459860" cy="42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zh-TW" altLang="en-US" sz="2635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起</a:t>
            </a:r>
            <a:r>
              <a:rPr lang="en-US" sz="2635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始介面</a:t>
            </a:r>
            <a:endParaRPr lang="en-US" sz="2635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3639800" y="1526697"/>
            <a:ext cx="1344958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2635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輸入對話</a:t>
            </a:r>
            <a:endParaRPr lang="en-US" sz="2635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5392400" y="5045309"/>
            <a:ext cx="1373813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2635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音色設定</a:t>
            </a:r>
            <a:endParaRPr lang="en-US" sz="2635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2864439" y="9223223"/>
            <a:ext cx="1520151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2635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下載音訊</a:t>
            </a:r>
            <a:endParaRPr lang="en-US" sz="2635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60" name="Freeform 60"/>
          <p:cNvSpPr/>
          <p:nvPr/>
        </p:nvSpPr>
        <p:spPr>
          <a:xfrm rot="5400000">
            <a:off x="9835431" y="-1279798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1"/>
                </a:lnTo>
                <a:lnTo>
                  <a:pt x="0" y="27177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0768" y="-711749"/>
            <a:ext cx="25551567" cy="15949151"/>
            <a:chOff x="0" y="0"/>
            <a:chExt cx="34068757" cy="212655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7000"/>
            </a:blip>
            <a:srcRect t="3100" b="3100"/>
            <a:stretch>
              <a:fillRect/>
            </a:stretch>
          </p:blipFill>
          <p:spPr>
            <a:xfrm>
              <a:off x="0" y="0"/>
              <a:ext cx="34068757" cy="2126553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0"/>
            <a:ext cx="15370272" cy="10287000"/>
            <a:chOff x="0" y="0"/>
            <a:chExt cx="964135" cy="6452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4135" cy="645275"/>
            </a:xfrm>
            <a:custGeom>
              <a:avLst/>
              <a:gdLst/>
              <a:ahLst/>
              <a:cxnLst/>
              <a:rect l="l" t="t" r="r" b="b"/>
              <a:pathLst>
                <a:path w="964135" h="645275">
                  <a:moveTo>
                    <a:pt x="760935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964135" y="645275"/>
                  </a:lnTo>
                  <a:lnTo>
                    <a:pt x="760935" y="0"/>
                  </a:lnTo>
                  <a:close/>
                </a:path>
              </a:pathLst>
            </a:custGeom>
            <a:solidFill>
              <a:srgbClr val="EFD6A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760935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05875" y="-449343"/>
            <a:ext cx="2214160" cy="3501919"/>
            <a:chOff x="0" y="0"/>
            <a:chExt cx="407988" cy="645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96130" y="-414232"/>
            <a:ext cx="2214160" cy="3501919"/>
            <a:chOff x="0" y="0"/>
            <a:chExt cx="407988" cy="6452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93123" y="3760907"/>
            <a:ext cx="2214160" cy="3501919"/>
            <a:chOff x="0" y="0"/>
            <a:chExt cx="407988" cy="645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FF9C1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0" y="2074900"/>
            <a:ext cx="7065645" cy="3623113"/>
            <a:chOff x="0" y="0"/>
            <a:chExt cx="3263824" cy="16736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63824" cy="1673620"/>
            </a:xfrm>
            <a:custGeom>
              <a:avLst/>
              <a:gdLst/>
              <a:ahLst/>
              <a:cxnLst/>
              <a:rect l="l" t="t" r="r" b="b"/>
              <a:pathLst>
                <a:path w="3263824" h="1673620">
                  <a:moveTo>
                    <a:pt x="0" y="0"/>
                  </a:moveTo>
                  <a:lnTo>
                    <a:pt x="3060624" y="0"/>
                  </a:lnTo>
                  <a:lnTo>
                    <a:pt x="3263824" y="836810"/>
                  </a:lnTo>
                  <a:lnTo>
                    <a:pt x="3060624" y="1673620"/>
                  </a:lnTo>
                  <a:lnTo>
                    <a:pt x="0" y="1673620"/>
                  </a:lnTo>
                  <a:lnTo>
                    <a:pt x="203200" y="836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77800" y="-38100"/>
              <a:ext cx="3009824" cy="1711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86490" y="2074900"/>
            <a:ext cx="5201510" cy="3623113"/>
            <a:chOff x="0" y="0"/>
            <a:chExt cx="2402727" cy="16736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02727" cy="1673620"/>
            </a:xfrm>
            <a:custGeom>
              <a:avLst/>
              <a:gdLst/>
              <a:ahLst/>
              <a:cxnLst/>
              <a:rect l="l" t="t" r="r" b="b"/>
              <a:pathLst>
                <a:path w="2402727" h="1673620">
                  <a:moveTo>
                    <a:pt x="0" y="0"/>
                  </a:moveTo>
                  <a:lnTo>
                    <a:pt x="2199527" y="0"/>
                  </a:lnTo>
                  <a:lnTo>
                    <a:pt x="2402727" y="836810"/>
                  </a:lnTo>
                  <a:lnTo>
                    <a:pt x="2199527" y="1673620"/>
                  </a:lnTo>
                  <a:lnTo>
                    <a:pt x="0" y="1673620"/>
                  </a:lnTo>
                  <a:lnTo>
                    <a:pt x="203200" y="836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77800" y="-38100"/>
              <a:ext cx="2148727" cy="1711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37302" y="2074900"/>
            <a:ext cx="6695912" cy="3623113"/>
            <a:chOff x="0" y="0"/>
            <a:chExt cx="3093034" cy="16736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93034" cy="1673620"/>
            </a:xfrm>
            <a:custGeom>
              <a:avLst/>
              <a:gdLst/>
              <a:ahLst/>
              <a:cxnLst/>
              <a:rect l="l" t="t" r="r" b="b"/>
              <a:pathLst>
                <a:path w="3093034" h="1673620">
                  <a:moveTo>
                    <a:pt x="0" y="0"/>
                  </a:moveTo>
                  <a:lnTo>
                    <a:pt x="2889834" y="0"/>
                  </a:lnTo>
                  <a:lnTo>
                    <a:pt x="3093034" y="836810"/>
                  </a:lnTo>
                  <a:lnTo>
                    <a:pt x="2889834" y="1673620"/>
                  </a:lnTo>
                  <a:lnTo>
                    <a:pt x="0" y="1673620"/>
                  </a:lnTo>
                  <a:lnTo>
                    <a:pt x="203200" y="836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96F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77800" y="-38100"/>
              <a:ext cx="2839034" cy="1711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5964714"/>
            <a:ext cx="15906824" cy="3703551"/>
            <a:chOff x="0" y="0"/>
            <a:chExt cx="7347818" cy="171077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347818" cy="1710776"/>
            </a:xfrm>
            <a:custGeom>
              <a:avLst/>
              <a:gdLst/>
              <a:ahLst/>
              <a:cxnLst/>
              <a:rect l="l" t="t" r="r" b="b"/>
              <a:pathLst>
                <a:path w="7347818" h="1710776">
                  <a:moveTo>
                    <a:pt x="0" y="0"/>
                  </a:moveTo>
                  <a:lnTo>
                    <a:pt x="7144618" y="0"/>
                  </a:lnTo>
                  <a:lnTo>
                    <a:pt x="7347818" y="855388"/>
                  </a:lnTo>
                  <a:lnTo>
                    <a:pt x="7144618" y="1710776"/>
                  </a:lnTo>
                  <a:lnTo>
                    <a:pt x="0" y="1710776"/>
                  </a:lnTo>
                  <a:lnTo>
                    <a:pt x="203200" y="855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96F3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77800" y="-38100"/>
              <a:ext cx="7093818" cy="1748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3509414" y="2310492"/>
            <a:ext cx="748882" cy="748882"/>
          </a:xfrm>
          <a:custGeom>
            <a:avLst/>
            <a:gdLst/>
            <a:ahLst/>
            <a:cxnLst/>
            <a:rect l="l" t="t" r="r" b="b"/>
            <a:pathLst>
              <a:path w="748882" h="748882">
                <a:moveTo>
                  <a:pt x="0" y="0"/>
                </a:moveTo>
                <a:lnTo>
                  <a:pt x="748882" y="0"/>
                </a:lnTo>
                <a:lnTo>
                  <a:pt x="748882" y="748882"/>
                </a:lnTo>
                <a:lnTo>
                  <a:pt x="0" y="74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133261" y="6152805"/>
            <a:ext cx="735783" cy="735783"/>
          </a:xfrm>
          <a:custGeom>
            <a:avLst/>
            <a:gdLst/>
            <a:ahLst/>
            <a:cxnLst/>
            <a:rect l="l" t="t" r="r" b="b"/>
            <a:pathLst>
              <a:path w="735783" h="735783">
                <a:moveTo>
                  <a:pt x="0" y="0"/>
                </a:moveTo>
                <a:lnTo>
                  <a:pt x="735783" y="0"/>
                </a:lnTo>
                <a:lnTo>
                  <a:pt x="735783" y="735783"/>
                </a:lnTo>
                <a:lnTo>
                  <a:pt x="0" y="73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065645" y="2303694"/>
            <a:ext cx="735783" cy="735783"/>
          </a:xfrm>
          <a:custGeom>
            <a:avLst/>
            <a:gdLst/>
            <a:ahLst/>
            <a:cxnLst/>
            <a:rect l="l" t="t" r="r" b="b"/>
            <a:pathLst>
              <a:path w="735783" h="735783">
                <a:moveTo>
                  <a:pt x="0" y="0"/>
                </a:moveTo>
                <a:lnTo>
                  <a:pt x="735783" y="0"/>
                </a:lnTo>
                <a:lnTo>
                  <a:pt x="735783" y="735783"/>
                </a:lnTo>
                <a:lnTo>
                  <a:pt x="0" y="735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42479" y="2303694"/>
            <a:ext cx="748882" cy="748882"/>
          </a:xfrm>
          <a:custGeom>
            <a:avLst/>
            <a:gdLst/>
            <a:ahLst/>
            <a:cxnLst/>
            <a:rect l="l" t="t" r="r" b="b"/>
            <a:pathLst>
              <a:path w="748882" h="748882">
                <a:moveTo>
                  <a:pt x="0" y="0"/>
                </a:moveTo>
                <a:lnTo>
                  <a:pt x="748882" y="0"/>
                </a:lnTo>
                <a:lnTo>
                  <a:pt x="748882" y="748882"/>
                </a:lnTo>
                <a:lnTo>
                  <a:pt x="0" y="748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584362" y="3186513"/>
            <a:ext cx="4930549" cy="2325354"/>
          </a:xfrm>
          <a:custGeom>
            <a:avLst/>
            <a:gdLst/>
            <a:ahLst/>
            <a:cxnLst/>
            <a:rect l="l" t="t" r="r" b="b"/>
            <a:pathLst>
              <a:path w="4930549" h="2325354">
                <a:moveTo>
                  <a:pt x="0" y="0"/>
                </a:moveTo>
                <a:lnTo>
                  <a:pt x="4930549" y="0"/>
                </a:lnTo>
                <a:lnTo>
                  <a:pt x="4930549" y="2325354"/>
                </a:lnTo>
                <a:lnTo>
                  <a:pt x="0" y="2325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4172" r="-13465" b="-26193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28700" y="3186513"/>
            <a:ext cx="5455376" cy="2325354"/>
          </a:xfrm>
          <a:custGeom>
            <a:avLst/>
            <a:gdLst/>
            <a:ahLst/>
            <a:cxnLst/>
            <a:rect l="l" t="t" r="r" b="b"/>
            <a:pathLst>
              <a:path w="5455376" h="2325354">
                <a:moveTo>
                  <a:pt x="0" y="0"/>
                </a:moveTo>
                <a:lnTo>
                  <a:pt x="5455376" y="0"/>
                </a:lnTo>
                <a:lnTo>
                  <a:pt x="5455376" y="2325354"/>
                </a:lnTo>
                <a:lnTo>
                  <a:pt x="0" y="2325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2133261" y="3573897"/>
            <a:ext cx="1133884" cy="775293"/>
          </a:xfrm>
          <a:custGeom>
            <a:avLst/>
            <a:gdLst/>
            <a:ahLst/>
            <a:cxnLst/>
            <a:rect l="l" t="t" r="r" b="b"/>
            <a:pathLst>
              <a:path w="1133884" h="775293">
                <a:moveTo>
                  <a:pt x="0" y="0"/>
                </a:moveTo>
                <a:lnTo>
                  <a:pt x="1133884" y="0"/>
                </a:lnTo>
                <a:lnTo>
                  <a:pt x="1133884" y="775293"/>
                </a:lnTo>
                <a:lnTo>
                  <a:pt x="0" y="7752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5400000">
            <a:off x="7485016" y="3758304"/>
            <a:ext cx="1896102" cy="1263278"/>
          </a:xfrm>
          <a:custGeom>
            <a:avLst/>
            <a:gdLst/>
            <a:ahLst/>
            <a:cxnLst/>
            <a:rect l="l" t="t" r="r" b="b"/>
            <a:pathLst>
              <a:path w="1896102" h="1263278">
                <a:moveTo>
                  <a:pt x="0" y="0"/>
                </a:moveTo>
                <a:lnTo>
                  <a:pt x="1896102" y="0"/>
                </a:lnTo>
                <a:lnTo>
                  <a:pt x="1896102" y="1263278"/>
                </a:lnTo>
                <a:lnTo>
                  <a:pt x="0" y="12632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512955" y="3227266"/>
            <a:ext cx="4306211" cy="2325354"/>
          </a:xfrm>
          <a:custGeom>
            <a:avLst/>
            <a:gdLst/>
            <a:ahLst/>
            <a:cxnLst/>
            <a:rect l="l" t="t" r="r" b="b"/>
            <a:pathLst>
              <a:path w="4306211" h="2325354">
                <a:moveTo>
                  <a:pt x="0" y="0"/>
                </a:moveTo>
                <a:lnTo>
                  <a:pt x="4306211" y="0"/>
                </a:lnTo>
                <a:lnTo>
                  <a:pt x="4306211" y="2325354"/>
                </a:lnTo>
                <a:lnTo>
                  <a:pt x="0" y="23253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73717" y="7155288"/>
            <a:ext cx="2996727" cy="2468554"/>
          </a:xfrm>
          <a:custGeom>
            <a:avLst/>
            <a:gdLst/>
            <a:ahLst/>
            <a:cxnLst/>
            <a:rect l="l" t="t" r="r" b="b"/>
            <a:pathLst>
              <a:path w="2996727" h="2468554">
                <a:moveTo>
                  <a:pt x="0" y="0"/>
                </a:moveTo>
                <a:lnTo>
                  <a:pt x="2996727" y="0"/>
                </a:lnTo>
                <a:lnTo>
                  <a:pt x="2996727" y="2468554"/>
                </a:lnTo>
                <a:lnTo>
                  <a:pt x="0" y="24685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852951" y="897057"/>
            <a:ext cx="7462822" cy="88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影片剪輯示範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24055" y="1402584"/>
            <a:ext cx="2215444" cy="38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※以Canva為例※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62951" y="2243817"/>
            <a:ext cx="5599550" cy="80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99"/>
              </a:lnSpc>
              <a:spcBef>
                <a:spcPct val="0"/>
              </a:spcBef>
            </a:pP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使用Canva進行影片剪輯</a:t>
            </a:r>
            <a:endParaRPr lang="en-US" sz="2199" u="none" strike="noStrike" dirty="0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3299"/>
              </a:lnSpc>
              <a:spcBef>
                <a:spcPct val="0"/>
              </a:spcBef>
            </a:pP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點選「建立設計</a:t>
            </a:r>
            <a:r>
              <a:rPr 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」→「</a:t>
            </a: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影片</a:t>
            </a:r>
            <a:r>
              <a:rPr 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」→「</a:t>
            </a:r>
            <a:r>
              <a:rPr lang="en-US" sz="2199" u="none" strike="noStrike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橫式影片</a:t>
            </a:r>
            <a:r>
              <a:rPr lang="en-US" sz="2199" u="none" strike="noStrike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」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958863" y="2237019"/>
            <a:ext cx="5474351" cy="80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上傳影片編輯的素材</a:t>
            </a:r>
          </a:p>
          <a:p>
            <a:pPr algn="l">
              <a:lnSpc>
                <a:spcPts val="329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包含AI生成的影片、AI生成的對白音訊等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267145" y="6155214"/>
            <a:ext cx="12931495" cy="325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整體剪輯步驟與規劃：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１．加入開場圖片（可利用ＡＩ工具生成圖像）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２．將每一段影片音效設定為靜音，避免與對白衝突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３．根據對白音訊節奏調整影像速度，適度剪輯對白音訊（建議以一句話為一個段落）創造真實情境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４．插入連接各片段的轉場效果，增顯影片自然情境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５．插入Canva內建音訊作為背景音效（也可以自行上傳音訊），設定淡出/淡入銜接音訊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６．於各片段中輸入對白字幕（務必搭配影像與音訊）並設定字幕放映的時長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７．檢視整體影片流暢度，完成後輸出影片（ＭＰ４影片）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420221" y="2285726"/>
            <a:ext cx="5474351" cy="80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將影片及音訊拖移至軌道</a:t>
            </a:r>
            <a:endParaRPr lang="en-US" sz="21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l">
              <a:lnSpc>
                <a:spcPts val="329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上傳素材後示意圖</a:t>
            </a:r>
            <a:endParaRPr lang="en-US" sz="21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34623" y="0"/>
            <a:ext cx="14458817" cy="10287000"/>
            <a:chOff x="0" y="0"/>
            <a:chExt cx="906962" cy="645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6962" cy="645275"/>
            </a:xfrm>
            <a:custGeom>
              <a:avLst/>
              <a:gdLst/>
              <a:ahLst/>
              <a:cxnLst/>
              <a:rect l="l" t="t" r="r" b="b"/>
              <a:pathLst>
                <a:path w="906962" h="645275">
                  <a:moveTo>
                    <a:pt x="703762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906962" y="645275"/>
                  </a:lnTo>
                  <a:lnTo>
                    <a:pt x="703762" y="0"/>
                  </a:lnTo>
                  <a:close/>
                </a:path>
              </a:pathLst>
            </a:custGeom>
            <a:solidFill>
              <a:srgbClr val="F3C2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703762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0689408" y="-84422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331261" y="2281182"/>
            <a:ext cx="6105948" cy="3224462"/>
          </a:xfrm>
          <a:custGeom>
            <a:avLst/>
            <a:gdLst/>
            <a:ahLst/>
            <a:cxnLst/>
            <a:rect l="l" t="t" r="r" b="b"/>
            <a:pathLst>
              <a:path w="6105948" h="3224462">
                <a:moveTo>
                  <a:pt x="0" y="0"/>
                </a:moveTo>
                <a:lnTo>
                  <a:pt x="6105948" y="0"/>
                </a:lnTo>
                <a:lnTo>
                  <a:pt x="6105948" y="3224462"/>
                </a:lnTo>
                <a:lnTo>
                  <a:pt x="0" y="3224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2" r="-300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29418" y="2281182"/>
            <a:ext cx="5759869" cy="3296924"/>
          </a:xfrm>
          <a:custGeom>
            <a:avLst/>
            <a:gdLst/>
            <a:ahLst/>
            <a:cxnLst/>
            <a:rect l="l" t="t" r="r" b="b"/>
            <a:pathLst>
              <a:path w="5759869" h="3296924">
                <a:moveTo>
                  <a:pt x="0" y="0"/>
                </a:moveTo>
                <a:lnTo>
                  <a:pt x="5759869" y="0"/>
                </a:lnTo>
                <a:lnTo>
                  <a:pt x="5759869" y="3296924"/>
                </a:lnTo>
                <a:lnTo>
                  <a:pt x="0" y="3296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93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2580084" y="2281182"/>
            <a:ext cx="5438515" cy="3224462"/>
          </a:xfrm>
          <a:custGeom>
            <a:avLst/>
            <a:gdLst/>
            <a:ahLst/>
            <a:cxnLst/>
            <a:rect l="l" t="t" r="r" b="b"/>
            <a:pathLst>
              <a:path w="5438515" h="3224462">
                <a:moveTo>
                  <a:pt x="0" y="0"/>
                </a:moveTo>
                <a:lnTo>
                  <a:pt x="5438515" y="0"/>
                </a:lnTo>
                <a:lnTo>
                  <a:pt x="5438515" y="3224462"/>
                </a:lnTo>
                <a:lnTo>
                  <a:pt x="0" y="3224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93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6356985" y="6295961"/>
            <a:ext cx="6080224" cy="3015110"/>
          </a:xfrm>
          <a:custGeom>
            <a:avLst/>
            <a:gdLst/>
            <a:ahLst/>
            <a:cxnLst/>
            <a:rect l="l" t="t" r="r" b="b"/>
            <a:pathLst>
              <a:path w="6080224" h="3015110">
                <a:moveTo>
                  <a:pt x="0" y="0"/>
                </a:moveTo>
                <a:lnTo>
                  <a:pt x="6080224" y="0"/>
                </a:lnTo>
                <a:lnTo>
                  <a:pt x="6080224" y="3015109"/>
                </a:lnTo>
                <a:lnTo>
                  <a:pt x="0" y="3015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861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51807" y="4642407"/>
            <a:ext cx="1061891" cy="726068"/>
          </a:xfrm>
          <a:custGeom>
            <a:avLst/>
            <a:gdLst/>
            <a:ahLst/>
            <a:cxnLst/>
            <a:rect l="l" t="t" r="r" b="b"/>
            <a:pathLst>
              <a:path w="1061891" h="726068">
                <a:moveTo>
                  <a:pt x="0" y="0"/>
                </a:moveTo>
                <a:lnTo>
                  <a:pt x="1061891" y="0"/>
                </a:lnTo>
                <a:lnTo>
                  <a:pt x="1061891" y="726068"/>
                </a:lnTo>
                <a:lnTo>
                  <a:pt x="0" y="726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6991" y="2353948"/>
            <a:ext cx="1061891" cy="726068"/>
          </a:xfrm>
          <a:custGeom>
            <a:avLst/>
            <a:gdLst/>
            <a:ahLst/>
            <a:cxnLst/>
            <a:rect l="l" t="t" r="r" b="b"/>
            <a:pathLst>
              <a:path w="1061891" h="726068">
                <a:moveTo>
                  <a:pt x="0" y="0"/>
                </a:moveTo>
                <a:lnTo>
                  <a:pt x="1061891" y="0"/>
                </a:lnTo>
                <a:lnTo>
                  <a:pt x="1061891" y="726068"/>
                </a:lnTo>
                <a:lnTo>
                  <a:pt x="0" y="726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86913" y="2166624"/>
            <a:ext cx="824856" cy="563995"/>
          </a:xfrm>
          <a:custGeom>
            <a:avLst/>
            <a:gdLst/>
            <a:ahLst/>
            <a:cxnLst/>
            <a:rect l="l" t="t" r="r" b="b"/>
            <a:pathLst>
              <a:path w="824856" h="563995">
                <a:moveTo>
                  <a:pt x="0" y="0"/>
                </a:moveTo>
                <a:lnTo>
                  <a:pt x="824856" y="0"/>
                </a:lnTo>
                <a:lnTo>
                  <a:pt x="824856" y="563995"/>
                </a:lnTo>
                <a:lnTo>
                  <a:pt x="0" y="563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84235" y="6091335"/>
            <a:ext cx="824856" cy="563995"/>
          </a:xfrm>
          <a:custGeom>
            <a:avLst/>
            <a:gdLst/>
            <a:ahLst/>
            <a:cxnLst/>
            <a:rect l="l" t="t" r="r" b="b"/>
            <a:pathLst>
              <a:path w="824856" h="563995">
                <a:moveTo>
                  <a:pt x="0" y="0"/>
                </a:moveTo>
                <a:lnTo>
                  <a:pt x="824856" y="0"/>
                </a:lnTo>
                <a:lnTo>
                  <a:pt x="824856" y="563995"/>
                </a:lnTo>
                <a:lnTo>
                  <a:pt x="0" y="563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9418" y="6295961"/>
            <a:ext cx="5759869" cy="3052730"/>
          </a:xfrm>
          <a:custGeom>
            <a:avLst/>
            <a:gdLst/>
            <a:ahLst/>
            <a:cxnLst/>
            <a:rect l="l" t="t" r="r" b="b"/>
            <a:pathLst>
              <a:path w="5759869" h="3052730">
                <a:moveTo>
                  <a:pt x="0" y="0"/>
                </a:moveTo>
                <a:lnTo>
                  <a:pt x="5759869" y="0"/>
                </a:lnTo>
                <a:lnTo>
                  <a:pt x="5759869" y="3052730"/>
                </a:lnTo>
                <a:lnTo>
                  <a:pt x="0" y="3052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884441" y="8496408"/>
            <a:ext cx="1191463" cy="814663"/>
          </a:xfrm>
          <a:custGeom>
            <a:avLst/>
            <a:gdLst/>
            <a:ahLst/>
            <a:cxnLst/>
            <a:rect l="l" t="t" r="r" b="b"/>
            <a:pathLst>
              <a:path w="1191463" h="814663">
                <a:moveTo>
                  <a:pt x="0" y="0"/>
                </a:moveTo>
                <a:lnTo>
                  <a:pt x="1191463" y="0"/>
                </a:lnTo>
                <a:lnTo>
                  <a:pt x="1191463" y="814662"/>
                </a:lnTo>
                <a:lnTo>
                  <a:pt x="0" y="814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08659" y="6295961"/>
            <a:ext cx="5438515" cy="3023449"/>
          </a:xfrm>
          <a:custGeom>
            <a:avLst/>
            <a:gdLst/>
            <a:ahLst/>
            <a:cxnLst/>
            <a:rect l="l" t="t" r="r" b="b"/>
            <a:pathLst>
              <a:path w="5438515" h="3023449">
                <a:moveTo>
                  <a:pt x="0" y="0"/>
                </a:moveTo>
                <a:lnTo>
                  <a:pt x="5438515" y="0"/>
                </a:lnTo>
                <a:lnTo>
                  <a:pt x="5438515" y="3023448"/>
                </a:lnTo>
                <a:lnTo>
                  <a:pt x="0" y="3023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458" r="-945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30170" y="2448622"/>
            <a:ext cx="552970" cy="1027477"/>
          </a:xfrm>
          <a:custGeom>
            <a:avLst/>
            <a:gdLst/>
            <a:ahLst/>
            <a:cxnLst/>
            <a:rect l="l" t="t" r="r" b="b"/>
            <a:pathLst>
              <a:path w="552970" h="1027477">
                <a:moveTo>
                  <a:pt x="0" y="0"/>
                </a:moveTo>
                <a:lnTo>
                  <a:pt x="552970" y="0"/>
                </a:lnTo>
                <a:lnTo>
                  <a:pt x="552970" y="1027477"/>
                </a:lnTo>
                <a:lnTo>
                  <a:pt x="0" y="1027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561842" y="2448622"/>
            <a:ext cx="883630" cy="1027477"/>
          </a:xfrm>
          <a:custGeom>
            <a:avLst/>
            <a:gdLst/>
            <a:ahLst/>
            <a:cxnLst/>
            <a:rect l="l" t="t" r="r" b="b"/>
            <a:pathLst>
              <a:path w="883630" h="1027477">
                <a:moveTo>
                  <a:pt x="0" y="0"/>
                </a:moveTo>
                <a:lnTo>
                  <a:pt x="883630" y="0"/>
                </a:lnTo>
                <a:lnTo>
                  <a:pt x="883630" y="1027477"/>
                </a:lnTo>
                <a:lnTo>
                  <a:pt x="0" y="10274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808684" y="2448622"/>
            <a:ext cx="870553" cy="1027477"/>
          </a:xfrm>
          <a:custGeom>
            <a:avLst/>
            <a:gdLst/>
            <a:ahLst/>
            <a:cxnLst/>
            <a:rect l="l" t="t" r="r" b="b"/>
            <a:pathLst>
              <a:path w="870553" h="1027477">
                <a:moveTo>
                  <a:pt x="0" y="0"/>
                </a:moveTo>
                <a:lnTo>
                  <a:pt x="870553" y="0"/>
                </a:lnTo>
                <a:lnTo>
                  <a:pt x="870553" y="1027477"/>
                </a:lnTo>
                <a:lnTo>
                  <a:pt x="0" y="10274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158" y="6472913"/>
            <a:ext cx="995083" cy="1019173"/>
          </a:xfrm>
          <a:custGeom>
            <a:avLst/>
            <a:gdLst/>
            <a:ahLst/>
            <a:cxnLst/>
            <a:rect l="l" t="t" r="r" b="b"/>
            <a:pathLst>
              <a:path w="995083" h="1019173">
                <a:moveTo>
                  <a:pt x="0" y="0"/>
                </a:moveTo>
                <a:lnTo>
                  <a:pt x="995084" y="0"/>
                </a:lnTo>
                <a:lnTo>
                  <a:pt x="995084" y="1019173"/>
                </a:lnTo>
                <a:lnTo>
                  <a:pt x="0" y="10191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61842" y="6472913"/>
            <a:ext cx="863517" cy="1019173"/>
          </a:xfrm>
          <a:custGeom>
            <a:avLst/>
            <a:gdLst/>
            <a:ahLst/>
            <a:cxnLst/>
            <a:rect l="l" t="t" r="r" b="b"/>
            <a:pathLst>
              <a:path w="863517" h="1019173">
                <a:moveTo>
                  <a:pt x="0" y="0"/>
                </a:moveTo>
                <a:lnTo>
                  <a:pt x="863517" y="0"/>
                </a:lnTo>
                <a:lnTo>
                  <a:pt x="863517" y="1019173"/>
                </a:lnTo>
                <a:lnTo>
                  <a:pt x="0" y="101917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806455" y="6472913"/>
            <a:ext cx="872782" cy="1019173"/>
          </a:xfrm>
          <a:custGeom>
            <a:avLst/>
            <a:gdLst/>
            <a:ahLst/>
            <a:cxnLst/>
            <a:rect l="l" t="t" r="r" b="b"/>
            <a:pathLst>
              <a:path w="872782" h="1019173">
                <a:moveTo>
                  <a:pt x="0" y="0"/>
                </a:moveTo>
                <a:lnTo>
                  <a:pt x="872782" y="0"/>
                </a:lnTo>
                <a:lnTo>
                  <a:pt x="872782" y="1019173"/>
                </a:lnTo>
                <a:lnTo>
                  <a:pt x="0" y="101917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852951" y="897057"/>
            <a:ext cx="7462822" cy="88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影片剪輯示意圖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84235" y="1402584"/>
            <a:ext cx="2215444" cy="38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※以Canva為例※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57018" y="5621479"/>
            <a:ext cx="2138782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插入開場圖像</a:t>
            </a:r>
            <a:endParaRPr lang="en-US" sz="24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357018" y="9462991"/>
            <a:ext cx="2120000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插入轉場效果</a:t>
            </a:r>
            <a:endParaRPr lang="en-US" sz="24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87288" y="5621479"/>
            <a:ext cx="2004512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變更影片音量</a:t>
            </a:r>
            <a:endParaRPr lang="en-US" sz="24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896891" y="9462991"/>
            <a:ext cx="3533109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調整背景音效淡入</a:t>
            </a:r>
            <a:r>
              <a:rPr lang="en-US" sz="2499" dirty="0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/</a:t>
            </a: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淡出</a:t>
            </a:r>
            <a:endParaRPr lang="en-US" sz="24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249400" y="5621479"/>
            <a:ext cx="2030851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對白音訊剪輯</a:t>
            </a:r>
            <a:endParaRPr lang="en-US" sz="24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554333" y="9433709"/>
            <a:ext cx="3519447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輸入字幕結合影像及音訊</a:t>
            </a:r>
            <a:endParaRPr lang="en-US" sz="2499" dirty="0">
              <a:solidFill>
                <a:srgbClr val="1F1F1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9412" y="0"/>
            <a:ext cx="8108588" cy="7553263"/>
            <a:chOff x="0" y="0"/>
            <a:chExt cx="654419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4419" cy="609600"/>
            </a:xfrm>
            <a:custGeom>
              <a:avLst/>
              <a:gdLst/>
              <a:ahLst/>
              <a:cxnLst/>
              <a:rect l="l" t="t" r="r" b="b"/>
              <a:pathLst>
                <a:path w="654419" h="609600">
                  <a:moveTo>
                    <a:pt x="203200" y="0"/>
                  </a:moveTo>
                  <a:lnTo>
                    <a:pt x="654419" y="0"/>
                  </a:lnTo>
                  <a:lnTo>
                    <a:pt x="45121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79412" y="7553263"/>
            <a:ext cx="6892686" cy="2733737"/>
            <a:chOff x="0" y="0"/>
            <a:chExt cx="1095284" cy="4344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5284" cy="434405"/>
            </a:xfrm>
            <a:custGeom>
              <a:avLst/>
              <a:gdLst/>
              <a:ahLst/>
              <a:cxnLst/>
              <a:rect l="l" t="t" r="r" b="b"/>
              <a:pathLst>
                <a:path w="1095284" h="434405">
                  <a:moveTo>
                    <a:pt x="892084" y="0"/>
                  </a:moveTo>
                  <a:lnTo>
                    <a:pt x="0" y="0"/>
                  </a:lnTo>
                  <a:lnTo>
                    <a:pt x="203200" y="434405"/>
                  </a:lnTo>
                  <a:lnTo>
                    <a:pt x="1095284" y="434405"/>
                  </a:lnTo>
                  <a:lnTo>
                    <a:pt x="892084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892084" cy="472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570786" y="4652094"/>
            <a:ext cx="1267903" cy="605424"/>
          </a:xfrm>
          <a:custGeom>
            <a:avLst/>
            <a:gdLst/>
            <a:ahLst/>
            <a:cxnLst/>
            <a:rect l="l" t="t" r="r" b="b"/>
            <a:pathLst>
              <a:path w="1267903" h="605424">
                <a:moveTo>
                  <a:pt x="0" y="0"/>
                </a:moveTo>
                <a:lnTo>
                  <a:pt x="1267903" y="0"/>
                </a:lnTo>
                <a:lnTo>
                  <a:pt x="1267903" y="605423"/>
                </a:lnTo>
                <a:lnTo>
                  <a:pt x="0" y="605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8183" y="305591"/>
            <a:ext cx="7651093" cy="7247672"/>
          </a:xfrm>
          <a:custGeom>
            <a:avLst/>
            <a:gdLst/>
            <a:ahLst/>
            <a:cxnLst/>
            <a:rect l="l" t="t" r="r" b="b"/>
            <a:pathLst>
              <a:path w="7651093" h="7247672">
                <a:moveTo>
                  <a:pt x="0" y="0"/>
                </a:moveTo>
                <a:lnTo>
                  <a:pt x="7651093" y="0"/>
                </a:lnTo>
                <a:lnTo>
                  <a:pt x="7651093" y="7247672"/>
                </a:lnTo>
                <a:lnTo>
                  <a:pt x="0" y="7247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51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94860" y="8743641"/>
            <a:ext cx="2323691" cy="1301267"/>
          </a:xfrm>
          <a:custGeom>
            <a:avLst/>
            <a:gdLst/>
            <a:ahLst/>
            <a:cxnLst/>
            <a:rect l="l" t="t" r="r" b="b"/>
            <a:pathLst>
              <a:path w="2323691" h="1301267">
                <a:moveTo>
                  <a:pt x="0" y="0"/>
                </a:moveTo>
                <a:lnTo>
                  <a:pt x="2323691" y="0"/>
                </a:lnTo>
                <a:lnTo>
                  <a:pt x="2323691" y="1301267"/>
                </a:lnTo>
                <a:lnTo>
                  <a:pt x="0" y="1301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31584" y="5819492"/>
            <a:ext cx="1417163" cy="1686349"/>
          </a:xfrm>
          <a:custGeom>
            <a:avLst/>
            <a:gdLst/>
            <a:ahLst/>
            <a:cxnLst/>
            <a:rect l="l" t="t" r="r" b="b"/>
            <a:pathLst>
              <a:path w="1417163" h="1686349">
                <a:moveTo>
                  <a:pt x="0" y="0"/>
                </a:moveTo>
                <a:lnTo>
                  <a:pt x="1417163" y="0"/>
                </a:lnTo>
                <a:lnTo>
                  <a:pt x="1417163" y="1686349"/>
                </a:lnTo>
                <a:lnTo>
                  <a:pt x="0" y="16863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198" t="-41248" r="-58606" b="-4178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69680" y="5118247"/>
            <a:ext cx="2282616" cy="2282616"/>
          </a:xfrm>
          <a:custGeom>
            <a:avLst/>
            <a:gdLst/>
            <a:ahLst/>
            <a:cxnLst/>
            <a:rect l="l" t="t" r="r" b="b"/>
            <a:pathLst>
              <a:path w="2282616" h="2282616">
                <a:moveTo>
                  <a:pt x="0" y="0"/>
                </a:moveTo>
                <a:lnTo>
                  <a:pt x="2282616" y="0"/>
                </a:lnTo>
                <a:lnTo>
                  <a:pt x="2282616" y="2282616"/>
                </a:lnTo>
                <a:lnTo>
                  <a:pt x="0" y="228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510988" y="8362908"/>
            <a:ext cx="2552677" cy="645308"/>
          </a:xfrm>
          <a:custGeom>
            <a:avLst/>
            <a:gdLst/>
            <a:ahLst/>
            <a:cxnLst/>
            <a:rect l="l" t="t" r="r" b="b"/>
            <a:pathLst>
              <a:path w="2552677" h="645308">
                <a:moveTo>
                  <a:pt x="0" y="0"/>
                </a:moveTo>
                <a:lnTo>
                  <a:pt x="2552677" y="0"/>
                </a:lnTo>
                <a:lnTo>
                  <a:pt x="2552677" y="645308"/>
                </a:lnTo>
                <a:lnTo>
                  <a:pt x="0" y="6453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35806" y="7875705"/>
            <a:ext cx="2575182" cy="867936"/>
          </a:xfrm>
          <a:custGeom>
            <a:avLst/>
            <a:gdLst/>
            <a:ahLst/>
            <a:cxnLst/>
            <a:rect l="l" t="t" r="r" b="b"/>
            <a:pathLst>
              <a:path w="2575182" h="867936">
                <a:moveTo>
                  <a:pt x="0" y="0"/>
                </a:moveTo>
                <a:lnTo>
                  <a:pt x="2575182" y="0"/>
                </a:lnTo>
                <a:lnTo>
                  <a:pt x="2575182" y="867936"/>
                </a:lnTo>
                <a:lnTo>
                  <a:pt x="0" y="867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0583" b="-3445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96478" y="4753350"/>
            <a:ext cx="7326208" cy="4166781"/>
          </a:xfrm>
          <a:custGeom>
            <a:avLst/>
            <a:gdLst/>
            <a:ahLst/>
            <a:cxnLst/>
            <a:rect l="l" t="t" r="r" b="b"/>
            <a:pathLst>
              <a:path w="7326208" h="4166781">
                <a:moveTo>
                  <a:pt x="0" y="0"/>
                </a:moveTo>
                <a:lnTo>
                  <a:pt x="7326208" y="0"/>
                </a:lnTo>
                <a:lnTo>
                  <a:pt x="7326208" y="4166781"/>
                </a:lnTo>
                <a:lnTo>
                  <a:pt x="0" y="41667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137396" y="3795681"/>
            <a:ext cx="8235173" cy="690969"/>
            <a:chOff x="0" y="0"/>
            <a:chExt cx="2168934" cy="18198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8934" cy="181984"/>
            </a:xfrm>
            <a:custGeom>
              <a:avLst/>
              <a:gdLst/>
              <a:ahLst/>
              <a:cxnLst/>
              <a:rect l="l" t="t" r="r" b="b"/>
              <a:pathLst>
                <a:path w="2168934" h="181984">
                  <a:moveTo>
                    <a:pt x="25383" y="0"/>
                  </a:moveTo>
                  <a:lnTo>
                    <a:pt x="2143552" y="0"/>
                  </a:lnTo>
                  <a:cubicBezTo>
                    <a:pt x="2150284" y="0"/>
                    <a:pt x="2156740" y="2674"/>
                    <a:pt x="2161500" y="7434"/>
                  </a:cubicBezTo>
                  <a:cubicBezTo>
                    <a:pt x="2166260" y="12195"/>
                    <a:pt x="2168934" y="18651"/>
                    <a:pt x="2168934" y="25383"/>
                  </a:cubicBezTo>
                  <a:lnTo>
                    <a:pt x="2168934" y="156601"/>
                  </a:lnTo>
                  <a:cubicBezTo>
                    <a:pt x="2168934" y="163333"/>
                    <a:pt x="2166260" y="169789"/>
                    <a:pt x="2161500" y="174549"/>
                  </a:cubicBezTo>
                  <a:cubicBezTo>
                    <a:pt x="2156740" y="179309"/>
                    <a:pt x="2150284" y="181984"/>
                    <a:pt x="2143552" y="181984"/>
                  </a:cubicBezTo>
                  <a:lnTo>
                    <a:pt x="25383" y="181984"/>
                  </a:lnTo>
                  <a:cubicBezTo>
                    <a:pt x="18651" y="181984"/>
                    <a:pt x="12195" y="179309"/>
                    <a:pt x="7434" y="174549"/>
                  </a:cubicBezTo>
                  <a:cubicBezTo>
                    <a:pt x="2674" y="169789"/>
                    <a:pt x="0" y="163333"/>
                    <a:pt x="0" y="156601"/>
                  </a:cubicBezTo>
                  <a:lnTo>
                    <a:pt x="0" y="25383"/>
                  </a:lnTo>
                  <a:cubicBezTo>
                    <a:pt x="0" y="18651"/>
                    <a:pt x="2674" y="12195"/>
                    <a:pt x="7434" y="7434"/>
                  </a:cubicBezTo>
                  <a:cubicBezTo>
                    <a:pt x="12195" y="2674"/>
                    <a:pt x="18651" y="0"/>
                    <a:pt x="25383" y="0"/>
                  </a:cubicBezTo>
                  <a:close/>
                </a:path>
              </a:pathLst>
            </a:custGeom>
            <a:solidFill>
              <a:srgbClr val="FF9C1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68934" cy="18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請AI擬定符合教學目標的課程活動，包含教師提問與學生預期回答。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288180">
            <a:off x="52869" y="6804775"/>
            <a:ext cx="3534515" cy="3340116"/>
          </a:xfrm>
          <a:custGeom>
            <a:avLst/>
            <a:gdLst/>
            <a:ahLst/>
            <a:cxnLst/>
            <a:rect l="l" t="t" r="r" b="b"/>
            <a:pathLst>
              <a:path w="3534515" h="3340116">
                <a:moveTo>
                  <a:pt x="0" y="0"/>
                </a:moveTo>
                <a:lnTo>
                  <a:pt x="3534515" y="0"/>
                </a:lnTo>
                <a:lnTo>
                  <a:pt x="3534515" y="3340117"/>
                </a:lnTo>
                <a:lnTo>
                  <a:pt x="0" y="33401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45066" y="2277390"/>
            <a:ext cx="9908309" cy="121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AI擔任協助者角色蒐集教學素材</a:t>
            </a:r>
            <a:r>
              <a:rPr 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課文、生詞、語法</a:t>
            </a:r>
            <a:r>
              <a:rPr 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並製作課程影片</a:t>
            </a:r>
            <a:r>
              <a:rPr 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教學影片引導學習者學習該知識在真實世界中的應用</a:t>
            </a:r>
            <a:r>
              <a:rPr 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zh-TW" alt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延</a:t>
            </a: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伸建立任務型教學活動，藉影片與任務的結合達到深層學習</a:t>
            </a:r>
            <a:r>
              <a:rPr 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468761" y="897057"/>
            <a:ext cx="7462822" cy="88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反思教學設計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40788" y="4437123"/>
            <a:ext cx="2811508" cy="38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※建議使用的AI工具※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95505" y="849352"/>
            <a:ext cx="1133460" cy="5485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課文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375666" y="851990"/>
            <a:ext cx="1017029" cy="548519"/>
          </a:xfrm>
          <a:prstGeom prst="flowChartAlternateProcess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生詞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sym typeface="Noto Sans T Chines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756935" y="856834"/>
            <a:ext cx="1079843" cy="548519"/>
          </a:xfrm>
          <a:prstGeom prst="round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語法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sym typeface="Noto Sans T Chines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714701" y="1906486"/>
            <a:ext cx="1272057" cy="731336"/>
          </a:xfrm>
          <a:prstGeom prst="round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 dirty="0" err="1">
                <a:solidFill>
                  <a:schemeClr val="bg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影片</a:t>
            </a:r>
            <a:endParaRPr lang="en-US" sz="3999" b="1" u="none" strike="noStrike" dirty="0">
              <a:solidFill>
                <a:schemeClr val="bg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134940" y="5121807"/>
            <a:ext cx="3789860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275432" y="5623173"/>
            <a:ext cx="6576146" cy="284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提示詞模板：你是一位專業的華語教師，以下課程的課文、生詞、語法和引導影片(可整理一份PDF檔案或以附件形式上傳至AI工具)，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請規劃一個約10分鐘活動，讓學生看完影片後能夠「解決一個真實問題」的任務活動。學習者程度為TBCL等級第四級。</a:t>
            </a: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以條列式呈現教學步驟、教師提問與學生預期回答。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567" y="385000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8"/>
                </a:lnTo>
                <a:lnTo>
                  <a:pt x="0" y="13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4202074" y="-231228"/>
            <a:ext cx="4085926" cy="3851554"/>
            <a:chOff x="0" y="0"/>
            <a:chExt cx="646695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6695" cy="609600"/>
            </a:xfrm>
            <a:custGeom>
              <a:avLst/>
              <a:gdLst/>
              <a:ahLst/>
              <a:cxnLst/>
              <a:rect l="l" t="t" r="r" b="b"/>
              <a:pathLst>
                <a:path w="646695" h="609600">
                  <a:moveTo>
                    <a:pt x="44349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46695" y="609600"/>
                  </a:lnTo>
                  <a:lnTo>
                    <a:pt x="443495" y="0"/>
                  </a:lnTo>
                  <a:close/>
                </a:path>
              </a:pathLst>
            </a:custGeom>
            <a:solidFill>
              <a:srgbClr val="FF9C1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36115" y="-1017025"/>
            <a:ext cx="3503769" cy="5541567"/>
            <a:chOff x="0" y="0"/>
            <a:chExt cx="407988" cy="6452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7089258" y="841346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9835431" y="-1279798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1"/>
                </a:lnTo>
                <a:lnTo>
                  <a:pt x="0" y="2717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846567" y="1931525"/>
          <a:ext cx="16299735" cy="7844334"/>
        </p:xfrm>
        <a:graphic>
          <a:graphicData uri="http://schemas.openxmlformats.org/drawingml/2006/table">
            <a:tbl>
              <a:tblPr/>
              <a:tblGrid>
                <a:gridCol w="398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5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5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9291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起始畫面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結束畫面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文字指令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21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場景在士林夜市大門口。巨大的「士林觀光夜市」霓虹招牌下，人潮如織。畫面由全景轉中景，先以全景呈現霓虹招牌的氣勢，隨後鏡頭向下拉至雅婷與凱文。雅婷手指向招牌上方。遠處街道的車流聲、霓虹燈閃爍的細微電流聲、夜市入口沸騰的人聲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94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場景在</a:t>
                      </a:r>
                      <a:r>
                        <a:rPr lang="en-US" sz="1999" u="none" strike="noStrike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夜市主幹道。兩旁燈火通明，招牌錯落有致。鏡頭特寫凱文身處人群中，他的表情充滿驚奇，凱文微微張開嘴巴臉上露出驚訝的表情。他左看右看各種攤販。鏡頭快速掃過各式攤販，雅婷站在凱文旁邊為凱文介紹夜市的特色，凱文對於夜市各式各樣的攤販有了很多想像，背景音效是各家攤販此起彼落的叫賣聲。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87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999" u="none" strike="noStrike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鏡頭追隨雅婷的動態，看著她輕巧地在人群中穿梭並引導凱文。隨後鏡頭轉至側拍，捕捉兩人邊走邊聊的動態感。雅婷熱情的要凱文來到新鮮海鮮攤位，鏡頭先給冰塊上閃閃發亮的海鮮一個特寫，隨後拉開，看到凱文俯身露出笑容，雅婷在他身旁熱情介紹。周邊的視覺呈現許多遊客穿梭在畫面中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028700" y="3010899"/>
            <a:ext cx="3651712" cy="2037351"/>
          </a:xfrm>
          <a:custGeom>
            <a:avLst/>
            <a:gdLst/>
            <a:ahLst/>
            <a:cxnLst/>
            <a:rect l="l" t="t" r="r" b="b"/>
            <a:pathLst>
              <a:path w="3651712" h="2037351">
                <a:moveTo>
                  <a:pt x="0" y="0"/>
                </a:moveTo>
                <a:lnTo>
                  <a:pt x="3651712" y="0"/>
                </a:lnTo>
                <a:lnTo>
                  <a:pt x="3651712" y="2037351"/>
                </a:lnTo>
                <a:lnTo>
                  <a:pt x="0" y="2037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94394" y="3004074"/>
            <a:ext cx="3662482" cy="2044176"/>
          </a:xfrm>
          <a:custGeom>
            <a:avLst/>
            <a:gdLst/>
            <a:ahLst/>
            <a:cxnLst/>
            <a:rect l="l" t="t" r="r" b="b"/>
            <a:pathLst>
              <a:path w="3662482" h="2044176">
                <a:moveTo>
                  <a:pt x="0" y="0"/>
                </a:moveTo>
                <a:lnTo>
                  <a:pt x="3662481" y="0"/>
                </a:lnTo>
                <a:lnTo>
                  <a:pt x="3662481" y="2044176"/>
                </a:lnTo>
                <a:lnTo>
                  <a:pt x="0" y="2044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5285606"/>
            <a:ext cx="3662482" cy="2044176"/>
          </a:xfrm>
          <a:custGeom>
            <a:avLst/>
            <a:gdLst/>
            <a:ahLst/>
            <a:cxnLst/>
            <a:rect l="l" t="t" r="r" b="b"/>
            <a:pathLst>
              <a:path w="3662482" h="2044176">
                <a:moveTo>
                  <a:pt x="0" y="0"/>
                </a:moveTo>
                <a:lnTo>
                  <a:pt x="3662482" y="0"/>
                </a:lnTo>
                <a:lnTo>
                  <a:pt x="3662482" y="2044176"/>
                </a:lnTo>
                <a:lnTo>
                  <a:pt x="0" y="20441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94394" y="5285606"/>
            <a:ext cx="3662482" cy="2044176"/>
          </a:xfrm>
          <a:custGeom>
            <a:avLst/>
            <a:gdLst/>
            <a:ahLst/>
            <a:cxnLst/>
            <a:rect l="l" t="t" r="r" b="b"/>
            <a:pathLst>
              <a:path w="3662482" h="2044176">
                <a:moveTo>
                  <a:pt x="0" y="0"/>
                </a:moveTo>
                <a:lnTo>
                  <a:pt x="3662481" y="0"/>
                </a:lnTo>
                <a:lnTo>
                  <a:pt x="3662481" y="2044176"/>
                </a:lnTo>
                <a:lnTo>
                  <a:pt x="0" y="2044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6087" y="7567907"/>
            <a:ext cx="3635095" cy="2028890"/>
          </a:xfrm>
          <a:custGeom>
            <a:avLst/>
            <a:gdLst/>
            <a:ahLst/>
            <a:cxnLst/>
            <a:rect l="l" t="t" r="r" b="b"/>
            <a:pathLst>
              <a:path w="3635095" h="2028890">
                <a:moveTo>
                  <a:pt x="0" y="0"/>
                </a:moveTo>
                <a:lnTo>
                  <a:pt x="3635095" y="0"/>
                </a:lnTo>
                <a:lnTo>
                  <a:pt x="3635095" y="2028890"/>
                </a:lnTo>
                <a:lnTo>
                  <a:pt x="0" y="20288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94394" y="7567907"/>
            <a:ext cx="3635095" cy="2028890"/>
          </a:xfrm>
          <a:custGeom>
            <a:avLst/>
            <a:gdLst/>
            <a:ahLst/>
            <a:cxnLst/>
            <a:rect l="l" t="t" r="r" b="b"/>
            <a:pathLst>
              <a:path w="3635095" h="2028890">
                <a:moveTo>
                  <a:pt x="0" y="0"/>
                </a:moveTo>
                <a:lnTo>
                  <a:pt x="3635094" y="0"/>
                </a:lnTo>
                <a:lnTo>
                  <a:pt x="3635094" y="2028890"/>
                </a:lnTo>
                <a:lnTo>
                  <a:pt x="0" y="2028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133054" y="3824180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2"/>
                </a:lnTo>
                <a:lnTo>
                  <a:pt x="0" y="7003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133054" y="6124627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133054" y="8232172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616076" y="385000"/>
            <a:ext cx="2320045" cy="2270535"/>
            <a:chOff x="0" y="0"/>
            <a:chExt cx="769036" cy="7526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0340A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912119" y="695063"/>
            <a:ext cx="1727959" cy="1540044"/>
          </a:xfrm>
          <a:custGeom>
            <a:avLst/>
            <a:gdLst/>
            <a:ahLst/>
            <a:cxnLst/>
            <a:rect l="l" t="t" r="r" b="b"/>
            <a:pathLst>
              <a:path w="1727959" h="1540044">
                <a:moveTo>
                  <a:pt x="0" y="0"/>
                </a:moveTo>
                <a:lnTo>
                  <a:pt x="1727959" y="0"/>
                </a:lnTo>
                <a:lnTo>
                  <a:pt x="1727959" y="1540044"/>
                </a:lnTo>
                <a:lnTo>
                  <a:pt x="0" y="1540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524603" y="865988"/>
            <a:ext cx="7462822" cy="88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附錄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00171" y="1340408"/>
            <a:ext cx="5066495" cy="3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※圖像轉動畫指令示範詞，以Flow為例※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567" y="385000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8"/>
                </a:lnTo>
                <a:lnTo>
                  <a:pt x="0" y="13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4202074" y="-231228"/>
            <a:ext cx="4085926" cy="3851554"/>
            <a:chOff x="0" y="0"/>
            <a:chExt cx="646695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6695" cy="609600"/>
            </a:xfrm>
            <a:custGeom>
              <a:avLst/>
              <a:gdLst/>
              <a:ahLst/>
              <a:cxnLst/>
              <a:rect l="l" t="t" r="r" b="b"/>
              <a:pathLst>
                <a:path w="646695" h="609600">
                  <a:moveTo>
                    <a:pt x="44349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46695" y="609600"/>
                  </a:lnTo>
                  <a:lnTo>
                    <a:pt x="443495" y="0"/>
                  </a:lnTo>
                  <a:close/>
                </a:path>
              </a:pathLst>
            </a:custGeom>
            <a:solidFill>
              <a:srgbClr val="FF9C1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36115" y="-1017025"/>
            <a:ext cx="3503769" cy="5541567"/>
            <a:chOff x="0" y="0"/>
            <a:chExt cx="407988" cy="6452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7988" cy="645275"/>
            </a:xfrm>
            <a:custGeom>
              <a:avLst/>
              <a:gdLst/>
              <a:ahLst/>
              <a:cxnLst/>
              <a:rect l="l" t="t" r="r" b="b"/>
              <a:pathLst>
                <a:path w="407988" h="645275">
                  <a:moveTo>
                    <a:pt x="204788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407988" y="645275"/>
                  </a:lnTo>
                  <a:lnTo>
                    <a:pt x="204788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4788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7089258" y="841346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9835431" y="-1279798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1"/>
                </a:lnTo>
                <a:lnTo>
                  <a:pt x="0" y="2717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846567" y="1928007"/>
          <a:ext cx="16299735" cy="7844334"/>
        </p:xfrm>
        <a:graphic>
          <a:graphicData uri="http://schemas.openxmlformats.org/drawingml/2006/table">
            <a:tbl>
              <a:tblPr/>
              <a:tblGrid>
                <a:gridCol w="398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5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5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9291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起始畫面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結束畫面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C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文字指令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21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鏡頭始於冰塊上閃耀海鮮的特寫，隨後拉遠至主角雅婷和凱文，兩人面帶微笑互視，暗示友好關係。鏡頭右移聚焦雅婷，她熱情介紹價格合理的夜市美食，營造輕鬆愉快、充滿美食誘惑的氛圍。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949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兩人在夜市裡走著走著停下腳步，鏡頭拉兩位主角全身遠到美麗的夜色，兩人繼續聊天說笑，鏡頭拉近特寫在兩人的臉上，雅婷看著凱文說：「今天天氣很好，沒有下雨！」她的左手比了一個讚的手勢，凱文聽了雅婷說話也抬頭看著美麗的月色，微笑表示同意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87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芫荽"/>
                          <a:ea typeface="芫荽"/>
                          <a:cs typeface="芫荽"/>
                          <a:sym typeface="芫荽"/>
                        </a:rPr>
                        <a:t>場景在熱鬧的夜市，兩位主角手上拿著夜市美食，慢慢向畫面中心走進，兩人有說有笑地一邊聊天一邊逛夜市，此時鏡頭畫面特寫在凱文拿起相機記錄的樣子，凱文說到：「太棒了！我要把這些美食都拍下來，以後可以留作紀念。」雅婷站在旁邊露出開心的微笑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028700" y="3018656"/>
            <a:ext cx="3666487" cy="2046412"/>
          </a:xfrm>
          <a:custGeom>
            <a:avLst/>
            <a:gdLst/>
            <a:ahLst/>
            <a:cxnLst/>
            <a:rect l="l" t="t" r="r" b="b"/>
            <a:pathLst>
              <a:path w="3666487" h="2046412">
                <a:moveTo>
                  <a:pt x="0" y="0"/>
                </a:moveTo>
                <a:lnTo>
                  <a:pt x="3666487" y="0"/>
                </a:lnTo>
                <a:lnTo>
                  <a:pt x="3666487" y="2046411"/>
                </a:lnTo>
                <a:lnTo>
                  <a:pt x="0" y="2046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94394" y="3018656"/>
            <a:ext cx="3662482" cy="2046412"/>
          </a:xfrm>
          <a:custGeom>
            <a:avLst/>
            <a:gdLst/>
            <a:ahLst/>
            <a:cxnLst/>
            <a:rect l="l" t="t" r="r" b="b"/>
            <a:pathLst>
              <a:path w="3662482" h="2046412">
                <a:moveTo>
                  <a:pt x="0" y="0"/>
                </a:moveTo>
                <a:lnTo>
                  <a:pt x="3662481" y="0"/>
                </a:lnTo>
                <a:lnTo>
                  <a:pt x="3662481" y="2046411"/>
                </a:lnTo>
                <a:lnTo>
                  <a:pt x="0" y="20464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3085" y="7530798"/>
            <a:ext cx="3642103" cy="2035025"/>
          </a:xfrm>
          <a:custGeom>
            <a:avLst/>
            <a:gdLst/>
            <a:ahLst/>
            <a:cxnLst/>
            <a:rect l="l" t="t" r="r" b="b"/>
            <a:pathLst>
              <a:path w="3642103" h="2035025">
                <a:moveTo>
                  <a:pt x="0" y="0"/>
                </a:moveTo>
                <a:lnTo>
                  <a:pt x="3642102" y="0"/>
                </a:lnTo>
                <a:lnTo>
                  <a:pt x="3642102" y="2035025"/>
                </a:lnTo>
                <a:lnTo>
                  <a:pt x="0" y="2035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94394" y="7530798"/>
            <a:ext cx="3646086" cy="2035025"/>
          </a:xfrm>
          <a:custGeom>
            <a:avLst/>
            <a:gdLst/>
            <a:ahLst/>
            <a:cxnLst/>
            <a:rect l="l" t="t" r="r" b="b"/>
            <a:pathLst>
              <a:path w="3646086" h="2035025">
                <a:moveTo>
                  <a:pt x="0" y="0"/>
                </a:moveTo>
                <a:lnTo>
                  <a:pt x="3646086" y="0"/>
                </a:lnTo>
                <a:lnTo>
                  <a:pt x="3646086" y="2035025"/>
                </a:lnTo>
                <a:lnTo>
                  <a:pt x="0" y="2035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700" y="5274837"/>
            <a:ext cx="3666487" cy="2046412"/>
          </a:xfrm>
          <a:custGeom>
            <a:avLst/>
            <a:gdLst/>
            <a:ahLst/>
            <a:cxnLst/>
            <a:rect l="l" t="t" r="r" b="b"/>
            <a:pathLst>
              <a:path w="3666487" h="2046412">
                <a:moveTo>
                  <a:pt x="0" y="0"/>
                </a:moveTo>
                <a:lnTo>
                  <a:pt x="3666487" y="0"/>
                </a:lnTo>
                <a:lnTo>
                  <a:pt x="3666487" y="2046411"/>
                </a:lnTo>
                <a:lnTo>
                  <a:pt x="0" y="20464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94394" y="5274837"/>
            <a:ext cx="3666487" cy="2046412"/>
          </a:xfrm>
          <a:custGeom>
            <a:avLst/>
            <a:gdLst/>
            <a:ahLst/>
            <a:cxnLst/>
            <a:rect l="l" t="t" r="r" b="b"/>
            <a:pathLst>
              <a:path w="3666487" h="2046412">
                <a:moveTo>
                  <a:pt x="0" y="0"/>
                </a:moveTo>
                <a:lnTo>
                  <a:pt x="3666487" y="0"/>
                </a:lnTo>
                <a:lnTo>
                  <a:pt x="3666487" y="2046411"/>
                </a:lnTo>
                <a:lnTo>
                  <a:pt x="0" y="20464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133054" y="3824180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2"/>
                </a:lnTo>
                <a:lnTo>
                  <a:pt x="0" y="7003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133054" y="6124627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133054" y="8232172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616076" y="385000"/>
            <a:ext cx="2320045" cy="2270535"/>
            <a:chOff x="0" y="0"/>
            <a:chExt cx="769036" cy="7526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0340A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912119" y="695063"/>
            <a:ext cx="1727959" cy="1540044"/>
          </a:xfrm>
          <a:custGeom>
            <a:avLst/>
            <a:gdLst/>
            <a:ahLst/>
            <a:cxnLst/>
            <a:rect l="l" t="t" r="r" b="b"/>
            <a:pathLst>
              <a:path w="1727959" h="1540044">
                <a:moveTo>
                  <a:pt x="0" y="0"/>
                </a:moveTo>
                <a:lnTo>
                  <a:pt x="1727959" y="0"/>
                </a:lnTo>
                <a:lnTo>
                  <a:pt x="1727959" y="1540044"/>
                </a:lnTo>
                <a:lnTo>
                  <a:pt x="0" y="1540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524603" y="865988"/>
            <a:ext cx="7462822" cy="88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附錄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00171" y="1340408"/>
            <a:ext cx="5066495" cy="3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※圖像轉動畫指令示範詞，以Flow為例※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2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8922" y="0"/>
            <a:ext cx="8629078" cy="10287000"/>
            <a:chOff x="0" y="0"/>
            <a:chExt cx="1150543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4077"/>
            <a:stretch>
              <a:fillRect/>
            </a:stretch>
          </p:blipFill>
          <p:spPr>
            <a:xfrm>
              <a:off x="0" y="0"/>
              <a:ext cx="1150543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460009" y="9525"/>
            <a:ext cx="14458817" cy="10287000"/>
            <a:chOff x="0" y="0"/>
            <a:chExt cx="906962" cy="6452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6962" cy="645275"/>
            </a:xfrm>
            <a:custGeom>
              <a:avLst/>
              <a:gdLst/>
              <a:ahLst/>
              <a:cxnLst/>
              <a:rect l="l" t="t" r="r" b="b"/>
              <a:pathLst>
                <a:path w="906962" h="645275">
                  <a:moveTo>
                    <a:pt x="703762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906962" y="645275"/>
                  </a:lnTo>
                  <a:lnTo>
                    <a:pt x="703762" y="0"/>
                  </a:lnTo>
                  <a:close/>
                </a:path>
              </a:pathLst>
            </a:custGeom>
            <a:solidFill>
              <a:srgbClr val="F3C27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703762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03957" y="325760"/>
            <a:ext cx="2769097" cy="1405880"/>
            <a:chOff x="0" y="0"/>
            <a:chExt cx="3692129" cy="187450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85195" cy="1874507"/>
              <a:chOff x="0" y="0"/>
              <a:chExt cx="407988" cy="6452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816291" y="0"/>
              <a:ext cx="1185195" cy="1874507"/>
              <a:chOff x="0" y="0"/>
              <a:chExt cx="407988" cy="6452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632582" y="0"/>
              <a:ext cx="1185195" cy="1874507"/>
              <a:chOff x="0" y="0"/>
              <a:chExt cx="407988" cy="6452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506933" y="0"/>
              <a:ext cx="1185195" cy="1874507"/>
              <a:chOff x="0" y="0"/>
              <a:chExt cx="407988" cy="6452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07988" cy="645275"/>
              </a:xfrm>
              <a:custGeom>
                <a:avLst/>
                <a:gdLst/>
                <a:ahLst/>
                <a:cxnLst/>
                <a:rect l="l" t="t" r="r" b="b"/>
                <a:pathLst>
                  <a:path w="407988" h="645275">
                    <a:moveTo>
                      <a:pt x="204788" y="0"/>
                    </a:moveTo>
                    <a:lnTo>
                      <a:pt x="0" y="0"/>
                    </a:lnTo>
                    <a:lnTo>
                      <a:pt x="203200" y="645275"/>
                    </a:lnTo>
                    <a:lnTo>
                      <a:pt x="407988" y="645275"/>
                    </a:lnTo>
                    <a:lnTo>
                      <a:pt x="2047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01600" y="-38100"/>
                <a:ext cx="204788" cy="683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1028700" y="673673"/>
            <a:ext cx="3013485" cy="1540209"/>
          </a:xfrm>
          <a:custGeom>
            <a:avLst/>
            <a:gdLst/>
            <a:ahLst/>
            <a:cxnLst/>
            <a:rect l="l" t="t" r="r" b="b"/>
            <a:pathLst>
              <a:path w="3013485" h="1540209">
                <a:moveTo>
                  <a:pt x="0" y="0"/>
                </a:moveTo>
                <a:lnTo>
                  <a:pt x="3013485" y="0"/>
                </a:lnTo>
                <a:lnTo>
                  <a:pt x="3013485" y="1540209"/>
                </a:lnTo>
                <a:lnTo>
                  <a:pt x="0" y="1540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1251645" y="2194832"/>
            <a:ext cx="3572654" cy="1194087"/>
            <a:chOff x="0" y="0"/>
            <a:chExt cx="4763539" cy="1592116"/>
          </a:xfrm>
        </p:grpSpPr>
        <p:grpSp>
          <p:nvGrpSpPr>
            <p:cNvPr id="22" name="Group 22"/>
            <p:cNvGrpSpPr/>
            <p:nvPr/>
          </p:nvGrpSpPr>
          <p:grpSpPr>
            <a:xfrm>
              <a:off x="753125" y="645819"/>
              <a:ext cx="4010413" cy="701140"/>
              <a:chOff x="0" y="0"/>
              <a:chExt cx="2324546" cy="4064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324546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324546" h="406400">
                    <a:moveTo>
                      <a:pt x="2121346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121346" y="406400"/>
                    </a:lnTo>
                    <a:lnTo>
                      <a:pt x="2324546" y="203200"/>
                    </a:lnTo>
                    <a:lnTo>
                      <a:pt x="2121346" y="0"/>
                    </a:lnTo>
                    <a:close/>
                  </a:path>
                </a:pathLst>
              </a:custGeom>
              <a:solidFill>
                <a:srgbClr val="EFD6A1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210246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60431" y="645819"/>
              <a:ext cx="701140" cy="701140"/>
            </a:xfrm>
            <a:custGeom>
              <a:avLst/>
              <a:gdLst/>
              <a:ahLst/>
              <a:cxnLst/>
              <a:rect l="l" t="t" r="r" b="b"/>
              <a:pathLst>
                <a:path w="701140" h="701140">
                  <a:moveTo>
                    <a:pt x="0" y="0"/>
                  </a:moveTo>
                  <a:lnTo>
                    <a:pt x="701140" y="0"/>
                  </a:lnTo>
                  <a:lnTo>
                    <a:pt x="701140" y="701140"/>
                  </a:lnTo>
                  <a:lnTo>
                    <a:pt x="0" y="701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947052" y="745222"/>
              <a:ext cx="3081694" cy="503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8"/>
                </a:lnSpc>
              </a:pPr>
              <a:r>
                <a:rPr lang="en-US" sz="2567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劇本發想</a:t>
              </a:r>
            </a:p>
          </p:txBody>
        </p:sp>
        <p:sp>
          <p:nvSpPr>
            <p:cNvPr id="27" name="Freeform 27"/>
            <p:cNvSpPr/>
            <p:nvPr/>
          </p:nvSpPr>
          <p:spPr>
            <a:xfrm rot="595230">
              <a:off x="61453" y="516001"/>
              <a:ext cx="635826" cy="768581"/>
            </a:xfrm>
            <a:custGeom>
              <a:avLst/>
              <a:gdLst/>
              <a:ahLst/>
              <a:cxnLst/>
              <a:rect l="l" t="t" r="r" b="b"/>
              <a:pathLst>
                <a:path w="635826" h="768581">
                  <a:moveTo>
                    <a:pt x="0" y="0"/>
                  </a:moveTo>
                  <a:lnTo>
                    <a:pt x="635826" y="0"/>
                  </a:lnTo>
                  <a:lnTo>
                    <a:pt x="635826" y="768581"/>
                  </a:lnTo>
                  <a:lnTo>
                    <a:pt x="0" y="76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822212">
              <a:off x="2850893" y="137629"/>
              <a:ext cx="1320158" cy="1316858"/>
            </a:xfrm>
            <a:custGeom>
              <a:avLst/>
              <a:gdLst/>
              <a:ahLst/>
              <a:cxnLst/>
              <a:rect l="l" t="t" r="r" b="b"/>
              <a:pathLst>
                <a:path w="1320158" h="1316858">
                  <a:moveTo>
                    <a:pt x="0" y="0"/>
                  </a:moveTo>
                  <a:lnTo>
                    <a:pt x="1320159" y="0"/>
                  </a:lnTo>
                  <a:lnTo>
                    <a:pt x="1320159" y="1316858"/>
                  </a:lnTo>
                  <a:lnTo>
                    <a:pt x="0" y="1316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898436" y="5911034"/>
            <a:ext cx="3701347" cy="992290"/>
            <a:chOff x="0" y="0"/>
            <a:chExt cx="4935129" cy="1323054"/>
          </a:xfrm>
        </p:grpSpPr>
        <p:grpSp>
          <p:nvGrpSpPr>
            <p:cNvPr id="30" name="Group 30"/>
            <p:cNvGrpSpPr/>
            <p:nvPr/>
          </p:nvGrpSpPr>
          <p:grpSpPr>
            <a:xfrm>
              <a:off x="881399" y="498980"/>
              <a:ext cx="4010413" cy="701140"/>
              <a:chOff x="0" y="0"/>
              <a:chExt cx="2324546" cy="406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324546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324546" h="406400">
                    <a:moveTo>
                      <a:pt x="2121346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121346" y="406400"/>
                    </a:lnTo>
                    <a:lnTo>
                      <a:pt x="2324546" y="203200"/>
                    </a:lnTo>
                    <a:lnTo>
                      <a:pt x="2121346" y="0"/>
                    </a:lnTo>
                    <a:close/>
                  </a:path>
                </a:pathLst>
              </a:custGeom>
              <a:solidFill>
                <a:srgbClr val="EFD6A1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210246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197150" y="498980"/>
              <a:ext cx="701140" cy="701140"/>
            </a:xfrm>
            <a:custGeom>
              <a:avLst/>
              <a:gdLst/>
              <a:ahLst/>
              <a:cxnLst/>
              <a:rect l="l" t="t" r="r" b="b"/>
              <a:pathLst>
                <a:path w="701140" h="701140">
                  <a:moveTo>
                    <a:pt x="0" y="0"/>
                  </a:moveTo>
                  <a:lnTo>
                    <a:pt x="701139" y="0"/>
                  </a:lnTo>
                  <a:lnTo>
                    <a:pt x="701139" y="701139"/>
                  </a:lnTo>
                  <a:lnTo>
                    <a:pt x="0" y="701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075326" y="598383"/>
              <a:ext cx="3081694" cy="511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78"/>
                </a:lnSpc>
                <a:spcBef>
                  <a:spcPct val="0"/>
                </a:spcBef>
              </a:pPr>
              <a:r>
                <a:rPr lang="en-US" sz="2567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影片生成</a:t>
              </a:r>
            </a:p>
          </p:txBody>
        </p:sp>
        <p:sp>
          <p:nvSpPr>
            <p:cNvPr id="35" name="Freeform 35"/>
            <p:cNvSpPr/>
            <p:nvPr/>
          </p:nvSpPr>
          <p:spPr>
            <a:xfrm rot="797255">
              <a:off x="81365" y="457607"/>
              <a:ext cx="651337" cy="783885"/>
            </a:xfrm>
            <a:custGeom>
              <a:avLst/>
              <a:gdLst/>
              <a:ahLst/>
              <a:cxnLst/>
              <a:rect l="l" t="t" r="r" b="b"/>
              <a:pathLst>
                <a:path w="651337" h="783885">
                  <a:moveTo>
                    <a:pt x="0" y="0"/>
                  </a:moveTo>
                  <a:lnTo>
                    <a:pt x="651337" y="0"/>
                  </a:lnTo>
                  <a:lnTo>
                    <a:pt x="651337" y="783885"/>
                  </a:lnTo>
                  <a:lnTo>
                    <a:pt x="0" y="7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227963" y="0"/>
              <a:ext cx="1707166" cy="1323054"/>
            </a:xfrm>
            <a:custGeom>
              <a:avLst/>
              <a:gdLst/>
              <a:ahLst/>
              <a:cxnLst/>
              <a:rect l="l" t="t" r="r" b="b"/>
              <a:pathLst>
                <a:path w="1707166" h="1323054">
                  <a:moveTo>
                    <a:pt x="0" y="0"/>
                  </a:moveTo>
                  <a:lnTo>
                    <a:pt x="1707166" y="0"/>
                  </a:lnTo>
                  <a:lnTo>
                    <a:pt x="1707166" y="1323054"/>
                  </a:lnTo>
                  <a:lnTo>
                    <a:pt x="0" y="1323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5949055" y="2271959"/>
            <a:ext cx="3565019" cy="1150730"/>
            <a:chOff x="0" y="0"/>
            <a:chExt cx="4753359" cy="1534306"/>
          </a:xfrm>
        </p:grpSpPr>
        <p:grpSp>
          <p:nvGrpSpPr>
            <p:cNvPr id="38" name="Group 38"/>
            <p:cNvGrpSpPr/>
            <p:nvPr/>
          </p:nvGrpSpPr>
          <p:grpSpPr>
            <a:xfrm>
              <a:off x="885822" y="542983"/>
              <a:ext cx="3867537" cy="701140"/>
              <a:chOff x="0" y="0"/>
              <a:chExt cx="2241731" cy="4064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24173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241731" h="406400">
                    <a:moveTo>
                      <a:pt x="203853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038531" y="406400"/>
                    </a:lnTo>
                    <a:lnTo>
                      <a:pt x="2241731" y="203200"/>
                    </a:lnTo>
                    <a:lnTo>
                      <a:pt x="2038531" y="0"/>
                    </a:lnTo>
                    <a:close/>
                  </a:path>
                </a:pathLst>
              </a:custGeom>
              <a:solidFill>
                <a:srgbClr val="EFD6A1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2127431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184682" y="542983"/>
              <a:ext cx="701140" cy="701140"/>
            </a:xfrm>
            <a:custGeom>
              <a:avLst/>
              <a:gdLst/>
              <a:ahLst/>
              <a:cxnLst/>
              <a:rect l="l" t="t" r="r" b="b"/>
              <a:pathLst>
                <a:path w="701140" h="701140">
                  <a:moveTo>
                    <a:pt x="0" y="0"/>
                  </a:moveTo>
                  <a:lnTo>
                    <a:pt x="701140" y="0"/>
                  </a:lnTo>
                  <a:lnTo>
                    <a:pt x="701140" y="701140"/>
                  </a:lnTo>
                  <a:lnTo>
                    <a:pt x="0" y="701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1079749" y="642386"/>
              <a:ext cx="3204501" cy="511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78"/>
                </a:lnSpc>
                <a:spcBef>
                  <a:spcPct val="0"/>
                </a:spcBef>
              </a:pPr>
              <a:r>
                <a:rPr lang="en-US" sz="2567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風格擬定</a:t>
              </a:r>
            </a:p>
          </p:txBody>
        </p:sp>
        <p:sp>
          <p:nvSpPr>
            <p:cNvPr id="43" name="Freeform 43"/>
            <p:cNvSpPr/>
            <p:nvPr/>
          </p:nvSpPr>
          <p:spPr>
            <a:xfrm rot="-526687">
              <a:off x="54163" y="445223"/>
              <a:ext cx="610879" cy="756719"/>
            </a:xfrm>
            <a:custGeom>
              <a:avLst/>
              <a:gdLst/>
              <a:ahLst/>
              <a:cxnLst/>
              <a:rect l="l" t="t" r="r" b="b"/>
              <a:pathLst>
                <a:path w="610879" h="756719">
                  <a:moveTo>
                    <a:pt x="0" y="0"/>
                  </a:moveTo>
                  <a:lnTo>
                    <a:pt x="610879" y="0"/>
                  </a:lnTo>
                  <a:lnTo>
                    <a:pt x="610879" y="756719"/>
                  </a:lnTo>
                  <a:lnTo>
                    <a:pt x="0" y="756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129309" y="0"/>
              <a:ext cx="1455673" cy="1534306"/>
            </a:xfrm>
            <a:custGeom>
              <a:avLst/>
              <a:gdLst/>
              <a:ahLst/>
              <a:cxnLst/>
              <a:rect l="l" t="t" r="r" b="b"/>
              <a:pathLst>
                <a:path w="1455673" h="1534306">
                  <a:moveTo>
                    <a:pt x="0" y="0"/>
                  </a:moveTo>
                  <a:lnTo>
                    <a:pt x="1455673" y="0"/>
                  </a:lnTo>
                  <a:lnTo>
                    <a:pt x="1455673" y="1534306"/>
                  </a:lnTo>
                  <a:lnTo>
                    <a:pt x="0" y="1534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5817835" y="5911034"/>
            <a:ext cx="3622012" cy="992290"/>
            <a:chOff x="0" y="0"/>
            <a:chExt cx="4829349" cy="1323054"/>
          </a:xfrm>
        </p:grpSpPr>
        <p:grpSp>
          <p:nvGrpSpPr>
            <p:cNvPr id="46" name="Group 46"/>
            <p:cNvGrpSpPr/>
            <p:nvPr/>
          </p:nvGrpSpPr>
          <p:grpSpPr>
            <a:xfrm>
              <a:off x="961812" y="498980"/>
              <a:ext cx="3867537" cy="701140"/>
              <a:chOff x="0" y="0"/>
              <a:chExt cx="2241731" cy="4064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24173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241731" h="406400">
                    <a:moveTo>
                      <a:pt x="203853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038531" y="406400"/>
                    </a:lnTo>
                    <a:lnTo>
                      <a:pt x="2241731" y="203200"/>
                    </a:lnTo>
                    <a:lnTo>
                      <a:pt x="2038531" y="0"/>
                    </a:lnTo>
                    <a:close/>
                  </a:path>
                </a:pathLst>
              </a:custGeom>
              <a:solidFill>
                <a:srgbClr val="EFD6A1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2127431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277563" y="498980"/>
              <a:ext cx="701140" cy="701140"/>
            </a:xfrm>
            <a:custGeom>
              <a:avLst/>
              <a:gdLst/>
              <a:ahLst/>
              <a:cxnLst/>
              <a:rect l="l" t="t" r="r" b="b"/>
              <a:pathLst>
                <a:path w="701140" h="701140">
                  <a:moveTo>
                    <a:pt x="0" y="0"/>
                  </a:moveTo>
                  <a:lnTo>
                    <a:pt x="701139" y="0"/>
                  </a:lnTo>
                  <a:lnTo>
                    <a:pt x="701139" y="701139"/>
                  </a:lnTo>
                  <a:lnTo>
                    <a:pt x="0" y="701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1155739" y="598383"/>
              <a:ext cx="3204501" cy="511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78"/>
                </a:lnSpc>
                <a:spcBef>
                  <a:spcPct val="0"/>
                </a:spcBef>
              </a:pPr>
              <a:r>
                <a:rPr lang="en-US" sz="2567">
                  <a:solidFill>
                    <a:srgbClr val="061F3F"/>
                  </a:solidFill>
                  <a:latin typeface="芫荽"/>
                  <a:ea typeface="芫荽"/>
                  <a:cs typeface="芫荽"/>
                  <a:sym typeface="芫荽"/>
                </a:rPr>
                <a:t>教學設計</a:t>
              </a:r>
            </a:p>
          </p:txBody>
        </p:sp>
        <p:sp>
          <p:nvSpPr>
            <p:cNvPr id="51" name="Freeform 51"/>
            <p:cNvSpPr/>
            <p:nvPr/>
          </p:nvSpPr>
          <p:spPr>
            <a:xfrm rot="-926875">
              <a:off x="89853" y="440692"/>
              <a:ext cx="760900" cy="777872"/>
            </a:xfrm>
            <a:custGeom>
              <a:avLst/>
              <a:gdLst/>
              <a:ahLst/>
              <a:cxnLst/>
              <a:rect l="l" t="t" r="r" b="b"/>
              <a:pathLst>
                <a:path w="760900" h="777872">
                  <a:moveTo>
                    <a:pt x="0" y="0"/>
                  </a:moveTo>
                  <a:lnTo>
                    <a:pt x="760900" y="0"/>
                  </a:lnTo>
                  <a:lnTo>
                    <a:pt x="760900" y="777872"/>
                  </a:lnTo>
                  <a:lnTo>
                    <a:pt x="0" y="777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2" name="Freeform 52"/>
            <p:cNvSpPr/>
            <p:nvPr/>
          </p:nvSpPr>
          <p:spPr>
            <a:xfrm>
              <a:off x="3233613" y="0"/>
              <a:ext cx="1568064" cy="1323054"/>
            </a:xfrm>
            <a:custGeom>
              <a:avLst/>
              <a:gdLst/>
              <a:ahLst/>
              <a:cxnLst/>
              <a:rect l="l" t="t" r="r" b="b"/>
              <a:pathLst>
                <a:path w="1568064" h="1323054">
                  <a:moveTo>
                    <a:pt x="0" y="0"/>
                  </a:moveTo>
                  <a:lnTo>
                    <a:pt x="1568064" y="0"/>
                  </a:lnTo>
                  <a:lnTo>
                    <a:pt x="1568064" y="1323054"/>
                  </a:lnTo>
                  <a:lnTo>
                    <a:pt x="0" y="1323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Freeform 53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5400000">
            <a:off x="6931788" y="-10331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2210465" y="4673706"/>
            <a:ext cx="4098098" cy="1029778"/>
            <a:chOff x="0" y="0"/>
            <a:chExt cx="1079335" cy="27121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79335" cy="271217"/>
            </a:xfrm>
            <a:custGeom>
              <a:avLst/>
              <a:gdLst/>
              <a:ahLst/>
              <a:cxnLst/>
              <a:rect l="l" t="t" r="r" b="b"/>
              <a:pathLst>
                <a:path w="1079335" h="271217">
                  <a:moveTo>
                    <a:pt x="51007" y="0"/>
                  </a:moveTo>
                  <a:lnTo>
                    <a:pt x="1028328" y="0"/>
                  </a:lnTo>
                  <a:cubicBezTo>
                    <a:pt x="1056498" y="0"/>
                    <a:pt x="1079335" y="22837"/>
                    <a:pt x="1079335" y="51007"/>
                  </a:cubicBezTo>
                  <a:lnTo>
                    <a:pt x="1079335" y="220210"/>
                  </a:lnTo>
                  <a:cubicBezTo>
                    <a:pt x="1079335" y="233738"/>
                    <a:pt x="1073961" y="246712"/>
                    <a:pt x="1064395" y="256278"/>
                  </a:cubicBezTo>
                  <a:cubicBezTo>
                    <a:pt x="1054829" y="265843"/>
                    <a:pt x="1041855" y="271217"/>
                    <a:pt x="1028328" y="271217"/>
                  </a:cubicBezTo>
                  <a:lnTo>
                    <a:pt x="51007" y="271217"/>
                  </a:lnTo>
                  <a:cubicBezTo>
                    <a:pt x="22837" y="271217"/>
                    <a:pt x="0" y="248381"/>
                    <a:pt x="0" y="220210"/>
                  </a:cubicBezTo>
                  <a:lnTo>
                    <a:pt x="0" y="51007"/>
                  </a:lnTo>
                  <a:cubicBezTo>
                    <a:pt x="0" y="22837"/>
                    <a:pt x="22837" y="0"/>
                    <a:pt x="51007" y="0"/>
                  </a:cubicBezTo>
                  <a:close/>
                </a:path>
              </a:pathLst>
            </a:custGeom>
            <a:solidFill>
              <a:srgbClr val="FC5801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0"/>
              <a:ext cx="1079335" cy="271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請AI產出6-8句對話腳本，內容包含目標生詞與語法，並標註場景、角色與動作文字描述。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2038039" y="8260438"/>
            <a:ext cx="4008292" cy="1029778"/>
            <a:chOff x="0" y="0"/>
            <a:chExt cx="1055682" cy="27121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055682" cy="271217"/>
            </a:xfrm>
            <a:custGeom>
              <a:avLst/>
              <a:gdLst/>
              <a:ahLst/>
              <a:cxnLst/>
              <a:rect l="l" t="t" r="r" b="b"/>
              <a:pathLst>
                <a:path w="1055682" h="271217">
                  <a:moveTo>
                    <a:pt x="52150" y="0"/>
                  </a:moveTo>
                  <a:lnTo>
                    <a:pt x="1003532" y="0"/>
                  </a:lnTo>
                  <a:cubicBezTo>
                    <a:pt x="1032334" y="0"/>
                    <a:pt x="1055682" y="23348"/>
                    <a:pt x="1055682" y="52150"/>
                  </a:cubicBezTo>
                  <a:lnTo>
                    <a:pt x="1055682" y="219067"/>
                  </a:lnTo>
                  <a:cubicBezTo>
                    <a:pt x="1055682" y="247869"/>
                    <a:pt x="1032334" y="271217"/>
                    <a:pt x="1003532" y="271217"/>
                  </a:cubicBezTo>
                  <a:lnTo>
                    <a:pt x="52150" y="271217"/>
                  </a:lnTo>
                  <a:cubicBezTo>
                    <a:pt x="23348" y="271217"/>
                    <a:pt x="0" y="247869"/>
                    <a:pt x="0" y="219067"/>
                  </a:cubicBezTo>
                  <a:lnTo>
                    <a:pt x="0" y="52150"/>
                  </a:lnTo>
                  <a:cubicBezTo>
                    <a:pt x="0" y="23348"/>
                    <a:pt x="23348" y="0"/>
                    <a:pt x="52150" y="0"/>
                  </a:cubicBezTo>
                  <a:close/>
                </a:path>
              </a:pathLst>
            </a:custGeom>
            <a:solidFill>
              <a:srgbClr val="0340A5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1055682" cy="271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請AI製作8秒(至多)影像片段，內容包含場景、角色、聲音與環境動態效果。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7149379" y="4730856"/>
            <a:ext cx="4014070" cy="1037302"/>
            <a:chOff x="0" y="0"/>
            <a:chExt cx="1057204" cy="273199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057204" cy="273199"/>
            </a:xfrm>
            <a:custGeom>
              <a:avLst/>
              <a:gdLst/>
              <a:ahLst/>
              <a:cxnLst/>
              <a:rect l="l" t="t" r="r" b="b"/>
              <a:pathLst>
                <a:path w="1057204" h="273199">
                  <a:moveTo>
                    <a:pt x="52075" y="0"/>
                  </a:moveTo>
                  <a:lnTo>
                    <a:pt x="1005129" y="0"/>
                  </a:lnTo>
                  <a:cubicBezTo>
                    <a:pt x="1018940" y="0"/>
                    <a:pt x="1032185" y="5486"/>
                    <a:pt x="1041951" y="15252"/>
                  </a:cubicBezTo>
                  <a:cubicBezTo>
                    <a:pt x="1051717" y="25018"/>
                    <a:pt x="1057204" y="38264"/>
                    <a:pt x="1057204" y="52075"/>
                  </a:cubicBezTo>
                  <a:lnTo>
                    <a:pt x="1057204" y="221124"/>
                  </a:lnTo>
                  <a:cubicBezTo>
                    <a:pt x="1057204" y="249884"/>
                    <a:pt x="1033889" y="273199"/>
                    <a:pt x="1005129" y="273199"/>
                  </a:cubicBezTo>
                  <a:lnTo>
                    <a:pt x="52075" y="273199"/>
                  </a:lnTo>
                  <a:cubicBezTo>
                    <a:pt x="23315" y="273199"/>
                    <a:pt x="0" y="249884"/>
                    <a:pt x="0" y="221124"/>
                  </a:cubicBezTo>
                  <a:lnTo>
                    <a:pt x="0" y="52075"/>
                  </a:lnTo>
                  <a:cubicBezTo>
                    <a:pt x="0" y="23315"/>
                    <a:pt x="23315" y="0"/>
                    <a:pt x="52075" y="0"/>
                  </a:cubicBezTo>
                  <a:close/>
                </a:path>
              </a:pathLst>
            </a:custGeom>
            <a:solidFill>
              <a:srgbClr val="037AE7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0"/>
              <a:ext cx="1057204" cy="273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請AI生成一組風格統一的主視覺，包含腳色形象，以及對應課程生詞的情境圖。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7049282" y="8260438"/>
            <a:ext cx="4189436" cy="1029778"/>
            <a:chOff x="0" y="0"/>
            <a:chExt cx="1103390" cy="27121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103390" cy="271217"/>
            </a:xfrm>
            <a:custGeom>
              <a:avLst/>
              <a:gdLst/>
              <a:ahLst/>
              <a:cxnLst/>
              <a:rect l="l" t="t" r="r" b="b"/>
              <a:pathLst>
                <a:path w="1103390" h="271217">
                  <a:moveTo>
                    <a:pt x="49895" y="0"/>
                  </a:moveTo>
                  <a:lnTo>
                    <a:pt x="1053495" y="0"/>
                  </a:lnTo>
                  <a:cubicBezTo>
                    <a:pt x="1081052" y="0"/>
                    <a:pt x="1103390" y="22339"/>
                    <a:pt x="1103390" y="49895"/>
                  </a:cubicBezTo>
                  <a:lnTo>
                    <a:pt x="1103390" y="221322"/>
                  </a:lnTo>
                  <a:cubicBezTo>
                    <a:pt x="1103390" y="248879"/>
                    <a:pt x="1081052" y="271217"/>
                    <a:pt x="1053495" y="271217"/>
                  </a:cubicBezTo>
                  <a:lnTo>
                    <a:pt x="49895" y="271217"/>
                  </a:lnTo>
                  <a:cubicBezTo>
                    <a:pt x="22339" y="271217"/>
                    <a:pt x="0" y="248879"/>
                    <a:pt x="0" y="221322"/>
                  </a:cubicBezTo>
                  <a:lnTo>
                    <a:pt x="0" y="49895"/>
                  </a:lnTo>
                  <a:cubicBezTo>
                    <a:pt x="0" y="22339"/>
                    <a:pt x="22339" y="0"/>
                    <a:pt x="49895" y="0"/>
                  </a:cubicBezTo>
                  <a:close/>
                </a:path>
              </a:pathLst>
            </a:custGeom>
            <a:solidFill>
              <a:srgbClr val="FF9C1D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0"/>
              <a:ext cx="1103390" cy="271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請AI擬定符合教學目標的課程設計，制定配合課程圖像或影片的課堂提問與學生預期回答。</a:t>
              </a:r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844583" y="3519667"/>
            <a:ext cx="3591442" cy="98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鎖定教學程度TBCL分級</a:t>
            </a:r>
          </a:p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確立目標語法與文化點</a:t>
            </a:r>
          </a:p>
          <a:p>
            <a:pPr marL="474979" lvl="1" indent="-237490" algn="l">
              <a:lnSpc>
                <a:spcPts val="2551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任務導向劇情設定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571490" y="7106398"/>
            <a:ext cx="3591442" cy="98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結合腳本劇情連動圖像</a:t>
            </a:r>
          </a:p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檢閱影音合成與剪輯節奏</a:t>
            </a:r>
          </a:p>
          <a:p>
            <a:pPr marL="474979" lvl="1" indent="-237490" algn="l">
              <a:lnSpc>
                <a:spcPts val="2551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細節補強增添真實合理性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6592171" y="7106398"/>
            <a:ext cx="5369073" cy="98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藉影片或圖像設計任務活動</a:t>
            </a:r>
          </a:p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結合暖身引導、內容教學、測驗評量</a:t>
            </a:r>
          </a:p>
          <a:p>
            <a:pPr marL="474979" lvl="1" indent="-237490" algn="l">
              <a:lnSpc>
                <a:spcPts val="2551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課程設計緊扣教學目標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042185" y="1047750"/>
            <a:ext cx="6265703" cy="88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 u="none" strike="noStrike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規劃架構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613365" y="3519667"/>
            <a:ext cx="4725449" cy="98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產出一致性的視覺風格</a:t>
            </a:r>
          </a:p>
          <a:p>
            <a:pPr marL="474979" lvl="1" indent="-237490" algn="l">
              <a:lnSpc>
                <a:spcPts val="2551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驗證現實場景與文化真實性</a:t>
            </a:r>
          </a:p>
          <a:p>
            <a:pPr marL="474979" lvl="1" indent="-237490" algn="l">
              <a:lnSpc>
                <a:spcPts val="2551"/>
              </a:lnSpc>
              <a:spcBef>
                <a:spcPct val="0"/>
              </a:spcBef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設立主角形象延續不同教學分項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7900" y="2205429"/>
            <a:ext cx="4214126" cy="388158"/>
            <a:chOff x="0" y="0"/>
            <a:chExt cx="1109893" cy="1022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893" cy="102231"/>
            </a:xfrm>
            <a:custGeom>
              <a:avLst/>
              <a:gdLst/>
              <a:ahLst/>
              <a:cxnLst/>
              <a:rect l="l" t="t" r="r" b="b"/>
              <a:pathLst>
                <a:path w="1109893" h="102231">
                  <a:moveTo>
                    <a:pt x="0" y="0"/>
                  </a:moveTo>
                  <a:lnTo>
                    <a:pt x="1109893" y="0"/>
                  </a:lnTo>
                  <a:lnTo>
                    <a:pt x="1109893" y="102231"/>
                  </a:lnTo>
                  <a:lnTo>
                    <a:pt x="0" y="102231"/>
                  </a:lnTo>
                  <a:close/>
                </a:path>
              </a:pathLst>
            </a:custGeom>
            <a:solidFill>
              <a:srgbClr val="FFED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09893" cy="102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79412" y="0"/>
            <a:ext cx="8108588" cy="7553263"/>
            <a:chOff x="0" y="0"/>
            <a:chExt cx="654419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4419" cy="609600"/>
            </a:xfrm>
            <a:custGeom>
              <a:avLst/>
              <a:gdLst/>
              <a:ahLst/>
              <a:cxnLst/>
              <a:rect l="l" t="t" r="r" b="b"/>
              <a:pathLst>
                <a:path w="654419" h="609600">
                  <a:moveTo>
                    <a:pt x="203200" y="0"/>
                  </a:moveTo>
                  <a:lnTo>
                    <a:pt x="654419" y="0"/>
                  </a:lnTo>
                  <a:lnTo>
                    <a:pt x="45121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7224" r="-63509" b="-4366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179412" y="7553263"/>
            <a:ext cx="6892686" cy="2733737"/>
            <a:chOff x="0" y="0"/>
            <a:chExt cx="1095284" cy="4344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5284" cy="434405"/>
            </a:xfrm>
            <a:custGeom>
              <a:avLst/>
              <a:gdLst/>
              <a:ahLst/>
              <a:cxnLst/>
              <a:rect l="l" t="t" r="r" b="b"/>
              <a:pathLst>
                <a:path w="1095284" h="434405">
                  <a:moveTo>
                    <a:pt x="892084" y="0"/>
                  </a:moveTo>
                  <a:lnTo>
                    <a:pt x="0" y="0"/>
                  </a:lnTo>
                  <a:lnTo>
                    <a:pt x="203200" y="434405"/>
                  </a:lnTo>
                  <a:lnTo>
                    <a:pt x="1095284" y="434405"/>
                  </a:lnTo>
                  <a:lnTo>
                    <a:pt x="892084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892084" cy="472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356543" y="1028700"/>
            <a:ext cx="1267903" cy="605424"/>
          </a:xfrm>
          <a:custGeom>
            <a:avLst/>
            <a:gdLst/>
            <a:ahLst/>
            <a:cxnLst/>
            <a:rect l="l" t="t" r="r" b="b"/>
            <a:pathLst>
              <a:path w="1267903" h="605424">
                <a:moveTo>
                  <a:pt x="0" y="0"/>
                </a:moveTo>
                <a:lnTo>
                  <a:pt x="1267903" y="0"/>
                </a:lnTo>
                <a:lnTo>
                  <a:pt x="1267903" y="605424"/>
                </a:lnTo>
                <a:lnTo>
                  <a:pt x="0" y="605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1439" y="4911489"/>
            <a:ext cx="8783283" cy="4995492"/>
          </a:xfrm>
          <a:custGeom>
            <a:avLst/>
            <a:gdLst/>
            <a:ahLst/>
            <a:cxnLst/>
            <a:rect l="l" t="t" r="r" b="b"/>
            <a:pathLst>
              <a:path w="8783283" h="4995492">
                <a:moveTo>
                  <a:pt x="0" y="0"/>
                </a:moveTo>
                <a:lnTo>
                  <a:pt x="8783283" y="0"/>
                </a:lnTo>
                <a:lnTo>
                  <a:pt x="8783283" y="4995492"/>
                </a:lnTo>
                <a:lnTo>
                  <a:pt x="0" y="4995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32558" y="8234450"/>
            <a:ext cx="2052505" cy="1149403"/>
          </a:xfrm>
          <a:custGeom>
            <a:avLst/>
            <a:gdLst/>
            <a:ahLst/>
            <a:cxnLst/>
            <a:rect l="l" t="t" r="r" b="b"/>
            <a:pathLst>
              <a:path w="2052505" h="1149403">
                <a:moveTo>
                  <a:pt x="0" y="0"/>
                </a:moveTo>
                <a:lnTo>
                  <a:pt x="2052505" y="0"/>
                </a:lnTo>
                <a:lnTo>
                  <a:pt x="2052505" y="1149403"/>
                </a:lnTo>
                <a:lnTo>
                  <a:pt x="0" y="1149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957367" y="9258300"/>
            <a:ext cx="2552677" cy="645308"/>
          </a:xfrm>
          <a:custGeom>
            <a:avLst/>
            <a:gdLst/>
            <a:ahLst/>
            <a:cxnLst/>
            <a:rect l="l" t="t" r="r" b="b"/>
            <a:pathLst>
              <a:path w="2552677" h="645308">
                <a:moveTo>
                  <a:pt x="0" y="0"/>
                </a:moveTo>
                <a:lnTo>
                  <a:pt x="2552678" y="0"/>
                </a:lnTo>
                <a:lnTo>
                  <a:pt x="2552678" y="645308"/>
                </a:lnTo>
                <a:lnTo>
                  <a:pt x="0" y="6453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25755" y="8234450"/>
            <a:ext cx="2575182" cy="867936"/>
          </a:xfrm>
          <a:custGeom>
            <a:avLst/>
            <a:gdLst/>
            <a:ahLst/>
            <a:cxnLst/>
            <a:rect l="l" t="t" r="r" b="b"/>
            <a:pathLst>
              <a:path w="2575182" h="867936">
                <a:moveTo>
                  <a:pt x="0" y="0"/>
                </a:moveTo>
                <a:lnTo>
                  <a:pt x="2575182" y="0"/>
                </a:lnTo>
                <a:lnTo>
                  <a:pt x="2575182" y="867936"/>
                </a:lnTo>
                <a:lnTo>
                  <a:pt x="0" y="867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0583" b="-34456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510653" y="3439982"/>
            <a:ext cx="2342298" cy="388158"/>
            <a:chOff x="0" y="0"/>
            <a:chExt cx="616902" cy="1022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6902" cy="102231"/>
            </a:xfrm>
            <a:custGeom>
              <a:avLst/>
              <a:gdLst/>
              <a:ahLst/>
              <a:cxnLst/>
              <a:rect l="l" t="t" r="r" b="b"/>
              <a:pathLst>
                <a:path w="616902" h="102231">
                  <a:moveTo>
                    <a:pt x="0" y="0"/>
                  </a:moveTo>
                  <a:lnTo>
                    <a:pt x="616902" y="0"/>
                  </a:lnTo>
                  <a:lnTo>
                    <a:pt x="616902" y="102231"/>
                  </a:lnTo>
                  <a:lnTo>
                    <a:pt x="0" y="102231"/>
                  </a:lnTo>
                  <a:close/>
                </a:path>
              </a:pathLst>
            </a:custGeom>
            <a:solidFill>
              <a:srgbClr val="FFED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616902" cy="102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82186" y="2138754"/>
            <a:ext cx="9570871" cy="284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教師需扮演「導演」，給予AI明確的主題、程度分級、對話數量、場景設定或各種特定要求，以條列格式提出具體需求。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生成的腳本須包含指定生詞、語法(可參考現有教材)詳細列出生詞及語法出現的次數、頻率或是應該出現在對話的哪一個段落。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經AI生成的文本並非完全正確，仍須依教師自身經驗或是真實世界運作，進行驗證和調整。</a:t>
            </a:r>
          </a:p>
          <a:p>
            <a:pPr algn="l">
              <a:lnSpc>
                <a:spcPts val="3299"/>
              </a:lnSpc>
            </a:pPr>
            <a:endParaRPr lang="en-US" sz="2199" u="none" strike="noStrike" spc="8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6096623" y="4675865"/>
            <a:ext cx="5219150" cy="744007"/>
            <a:chOff x="0" y="0"/>
            <a:chExt cx="1374591" cy="1959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74591" cy="195953"/>
            </a:xfrm>
            <a:custGeom>
              <a:avLst/>
              <a:gdLst/>
              <a:ahLst/>
              <a:cxnLst/>
              <a:rect l="l" t="t" r="r" b="b"/>
              <a:pathLst>
                <a:path w="1374591" h="195953">
                  <a:moveTo>
                    <a:pt x="25217" y="0"/>
                  </a:moveTo>
                  <a:lnTo>
                    <a:pt x="1349374" y="0"/>
                  </a:lnTo>
                  <a:cubicBezTo>
                    <a:pt x="1356062" y="0"/>
                    <a:pt x="1362476" y="2657"/>
                    <a:pt x="1367205" y="7386"/>
                  </a:cubicBezTo>
                  <a:cubicBezTo>
                    <a:pt x="1371934" y="12115"/>
                    <a:pt x="1374591" y="18529"/>
                    <a:pt x="1374591" y="25217"/>
                  </a:cubicBezTo>
                  <a:lnTo>
                    <a:pt x="1374591" y="170735"/>
                  </a:lnTo>
                  <a:cubicBezTo>
                    <a:pt x="1374591" y="177423"/>
                    <a:pt x="1371934" y="183837"/>
                    <a:pt x="1367205" y="188567"/>
                  </a:cubicBezTo>
                  <a:cubicBezTo>
                    <a:pt x="1362476" y="193296"/>
                    <a:pt x="1356062" y="195953"/>
                    <a:pt x="1349374" y="195953"/>
                  </a:cubicBezTo>
                  <a:lnTo>
                    <a:pt x="25217" y="195953"/>
                  </a:lnTo>
                  <a:cubicBezTo>
                    <a:pt x="18529" y="195953"/>
                    <a:pt x="12115" y="193296"/>
                    <a:pt x="7386" y="188567"/>
                  </a:cubicBezTo>
                  <a:cubicBezTo>
                    <a:pt x="2657" y="183837"/>
                    <a:pt x="0" y="177423"/>
                    <a:pt x="0" y="170735"/>
                  </a:cubicBezTo>
                  <a:lnTo>
                    <a:pt x="0" y="25217"/>
                  </a:lnTo>
                  <a:cubicBezTo>
                    <a:pt x="0" y="18529"/>
                    <a:pt x="2657" y="12115"/>
                    <a:pt x="7386" y="7386"/>
                  </a:cubicBezTo>
                  <a:cubicBezTo>
                    <a:pt x="12115" y="2657"/>
                    <a:pt x="18529" y="0"/>
                    <a:pt x="25217" y="0"/>
                  </a:cubicBezTo>
                  <a:close/>
                </a:path>
              </a:pathLst>
            </a:custGeom>
            <a:solidFill>
              <a:srgbClr val="FC580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374591" cy="195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請AI產出6-8句對話腳本，內容包含目標生詞與語法，並標註場景、角色與動作文字描述。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53495" y="3776631"/>
            <a:ext cx="550409" cy="597459"/>
          </a:xfrm>
          <a:custGeom>
            <a:avLst/>
            <a:gdLst/>
            <a:ahLst/>
            <a:cxnLst/>
            <a:rect l="l" t="t" r="r" b="b"/>
            <a:pathLst>
              <a:path w="550409" h="597459">
                <a:moveTo>
                  <a:pt x="0" y="0"/>
                </a:moveTo>
                <a:lnTo>
                  <a:pt x="550410" y="0"/>
                </a:lnTo>
                <a:lnTo>
                  <a:pt x="550410" y="597460"/>
                </a:lnTo>
                <a:lnTo>
                  <a:pt x="0" y="5974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925276" y="5648307"/>
            <a:ext cx="7845050" cy="3668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提示詞模板：你是一位專業的華語教師，請用繁體中文編寫一段符合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TBC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L等級第四級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的對話。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對話數量：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8句。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角色：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一位20歲台灣女生與一位30歲美國男生 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場景： 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士林觀光夜市。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目標語言：須包含生詞(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各式各樣、攤販、新鮮、平價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)與語法(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難得...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)，語法須於對話中出現兩次並分別由兩位主角說出。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產出格式：雙人對話腳本並標註場景、角色動作描述。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52951" y="897057"/>
            <a:ext cx="7462822" cy="88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劇本發想操作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51037" y="5237214"/>
            <a:ext cx="3492563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53057" y="7680685"/>
            <a:ext cx="2811508" cy="38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※建議使用的AI工具※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03395" y="-285599"/>
            <a:ext cx="13278359" cy="8517935"/>
            <a:chOff x="0" y="0"/>
            <a:chExt cx="1154854" cy="7408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854" cy="740827"/>
            </a:xfrm>
            <a:custGeom>
              <a:avLst/>
              <a:gdLst/>
              <a:ahLst/>
              <a:cxnLst/>
              <a:rect l="l" t="t" r="r" b="b"/>
              <a:pathLst>
                <a:path w="1154854" h="740827">
                  <a:moveTo>
                    <a:pt x="951654" y="0"/>
                  </a:moveTo>
                  <a:lnTo>
                    <a:pt x="0" y="0"/>
                  </a:lnTo>
                  <a:lnTo>
                    <a:pt x="203200" y="740827"/>
                  </a:lnTo>
                  <a:lnTo>
                    <a:pt x="1154854" y="740827"/>
                  </a:lnTo>
                  <a:lnTo>
                    <a:pt x="951654" y="0"/>
                  </a:lnTo>
                  <a:close/>
                </a:path>
              </a:pathLst>
            </a:custGeom>
            <a:blipFill>
              <a:blip r:embed="rId2"/>
              <a:stretch>
                <a:fillRect l="-85464" t="-25738" b="-6700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829097" y="6199446"/>
            <a:ext cx="9765145" cy="4087554"/>
            <a:chOff x="0" y="0"/>
            <a:chExt cx="1016564" cy="4255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6564" cy="425520"/>
            </a:xfrm>
            <a:custGeom>
              <a:avLst/>
              <a:gdLst/>
              <a:ahLst/>
              <a:cxnLst/>
              <a:rect l="l" t="t" r="r" b="b"/>
              <a:pathLst>
                <a:path w="1016564" h="425520">
                  <a:moveTo>
                    <a:pt x="203200" y="0"/>
                  </a:moveTo>
                  <a:lnTo>
                    <a:pt x="1016564" y="0"/>
                  </a:lnTo>
                  <a:lnTo>
                    <a:pt x="813364" y="425520"/>
                  </a:lnTo>
                  <a:lnTo>
                    <a:pt x="0" y="4255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813364" cy="463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2984285" y="3512276"/>
            <a:ext cx="5443106" cy="1809833"/>
          </a:xfrm>
          <a:custGeom>
            <a:avLst/>
            <a:gdLst/>
            <a:ahLst/>
            <a:cxnLst/>
            <a:rect l="l" t="t" r="r" b="b"/>
            <a:pathLst>
              <a:path w="5443106" h="1809833">
                <a:moveTo>
                  <a:pt x="0" y="0"/>
                </a:moveTo>
                <a:lnTo>
                  <a:pt x="5443106" y="0"/>
                </a:lnTo>
                <a:lnTo>
                  <a:pt x="5443106" y="1809833"/>
                </a:lnTo>
                <a:lnTo>
                  <a:pt x="0" y="1809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2138876"/>
            <a:ext cx="3277841" cy="1106700"/>
            <a:chOff x="0" y="0"/>
            <a:chExt cx="1760976" cy="5945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0975" cy="594559"/>
            </a:xfrm>
            <a:custGeom>
              <a:avLst/>
              <a:gdLst/>
              <a:ahLst/>
              <a:cxnLst/>
              <a:rect l="l" t="t" r="r" b="b"/>
              <a:pathLst>
                <a:path w="1760975" h="594559">
                  <a:moveTo>
                    <a:pt x="0" y="0"/>
                  </a:moveTo>
                  <a:lnTo>
                    <a:pt x="1557776" y="0"/>
                  </a:lnTo>
                  <a:lnTo>
                    <a:pt x="1760975" y="297280"/>
                  </a:lnTo>
                  <a:lnTo>
                    <a:pt x="1557776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77800" y="-38100"/>
              <a:ext cx="1506976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63782" y="2138876"/>
            <a:ext cx="3206223" cy="1106700"/>
            <a:chOff x="0" y="0"/>
            <a:chExt cx="1722499" cy="5945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22499" cy="594559"/>
            </a:xfrm>
            <a:custGeom>
              <a:avLst/>
              <a:gdLst/>
              <a:ahLst/>
              <a:cxnLst/>
              <a:rect l="l" t="t" r="r" b="b"/>
              <a:pathLst>
                <a:path w="1722499" h="594559">
                  <a:moveTo>
                    <a:pt x="0" y="0"/>
                  </a:moveTo>
                  <a:lnTo>
                    <a:pt x="1519299" y="0"/>
                  </a:lnTo>
                  <a:lnTo>
                    <a:pt x="1722499" y="297280"/>
                  </a:lnTo>
                  <a:lnTo>
                    <a:pt x="1519299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77800" y="-38100"/>
              <a:ext cx="1468499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62123" y="2282005"/>
            <a:ext cx="2893582" cy="77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仔細填入文字指令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根據回覆重複修改指令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205050" y="2138876"/>
            <a:ext cx="3277841" cy="1106700"/>
            <a:chOff x="0" y="0"/>
            <a:chExt cx="1760976" cy="5945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60975" cy="594559"/>
            </a:xfrm>
            <a:custGeom>
              <a:avLst/>
              <a:gdLst/>
              <a:ahLst/>
              <a:cxnLst/>
              <a:rect l="l" t="t" r="r" b="b"/>
              <a:pathLst>
                <a:path w="1760975" h="594559">
                  <a:moveTo>
                    <a:pt x="0" y="0"/>
                  </a:moveTo>
                  <a:lnTo>
                    <a:pt x="1557776" y="0"/>
                  </a:lnTo>
                  <a:lnTo>
                    <a:pt x="1760975" y="297280"/>
                  </a:lnTo>
                  <a:lnTo>
                    <a:pt x="1557776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77800" y="-38100"/>
              <a:ext cx="1506976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320737" y="2138876"/>
            <a:ext cx="4206849" cy="1106700"/>
            <a:chOff x="0" y="0"/>
            <a:chExt cx="2260072" cy="5945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60072" cy="594559"/>
            </a:xfrm>
            <a:custGeom>
              <a:avLst/>
              <a:gdLst/>
              <a:ahLst/>
              <a:cxnLst/>
              <a:rect l="l" t="t" r="r" b="b"/>
              <a:pathLst>
                <a:path w="2260072" h="594559">
                  <a:moveTo>
                    <a:pt x="0" y="0"/>
                  </a:moveTo>
                  <a:lnTo>
                    <a:pt x="2056872" y="0"/>
                  </a:lnTo>
                  <a:lnTo>
                    <a:pt x="2260072" y="297280"/>
                  </a:lnTo>
                  <a:lnTo>
                    <a:pt x="2056872" y="594559"/>
                  </a:lnTo>
                  <a:lnTo>
                    <a:pt x="0" y="594559"/>
                  </a:lnTo>
                  <a:lnTo>
                    <a:pt x="203200" y="297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35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77800" y="-38100"/>
              <a:ext cx="2006072" cy="63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6785010" y="3857031"/>
            <a:ext cx="1687220" cy="1486863"/>
          </a:xfrm>
          <a:custGeom>
            <a:avLst/>
            <a:gdLst/>
            <a:ahLst/>
            <a:cxnLst/>
            <a:rect l="l" t="t" r="r" b="b"/>
            <a:pathLst>
              <a:path w="1687220" h="1486863">
                <a:moveTo>
                  <a:pt x="0" y="0"/>
                </a:moveTo>
                <a:lnTo>
                  <a:pt x="1687220" y="0"/>
                </a:lnTo>
                <a:lnTo>
                  <a:pt x="1687220" y="1486863"/>
                </a:lnTo>
                <a:lnTo>
                  <a:pt x="0" y="148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01598" y="5552585"/>
            <a:ext cx="5544292" cy="4320811"/>
            <a:chOff x="0" y="0"/>
            <a:chExt cx="1460225" cy="11379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0225" cy="1137991"/>
            </a:xfrm>
            <a:custGeom>
              <a:avLst/>
              <a:gdLst/>
              <a:ahLst/>
              <a:cxnLst/>
              <a:rect l="l" t="t" r="r" b="b"/>
              <a:pathLst>
                <a:path w="1460225" h="1137991">
                  <a:moveTo>
                    <a:pt x="37702" y="0"/>
                  </a:moveTo>
                  <a:lnTo>
                    <a:pt x="1422523" y="0"/>
                  </a:lnTo>
                  <a:cubicBezTo>
                    <a:pt x="1432522" y="0"/>
                    <a:pt x="1442112" y="3972"/>
                    <a:pt x="1449182" y="11043"/>
                  </a:cubicBezTo>
                  <a:cubicBezTo>
                    <a:pt x="1456253" y="18113"/>
                    <a:pt x="1460225" y="27703"/>
                    <a:pt x="1460225" y="37702"/>
                  </a:cubicBezTo>
                  <a:lnTo>
                    <a:pt x="1460225" y="1100289"/>
                  </a:lnTo>
                  <a:cubicBezTo>
                    <a:pt x="1460225" y="1121112"/>
                    <a:pt x="1443345" y="1137991"/>
                    <a:pt x="1422523" y="1137991"/>
                  </a:cubicBezTo>
                  <a:lnTo>
                    <a:pt x="37702" y="1137991"/>
                  </a:lnTo>
                  <a:cubicBezTo>
                    <a:pt x="16880" y="1137991"/>
                    <a:pt x="0" y="1121112"/>
                    <a:pt x="0" y="1100289"/>
                  </a:cubicBezTo>
                  <a:lnTo>
                    <a:pt x="0" y="37702"/>
                  </a:lnTo>
                  <a:cubicBezTo>
                    <a:pt x="0" y="16880"/>
                    <a:pt x="16880" y="0"/>
                    <a:pt x="37702" y="0"/>
                  </a:cubicBezTo>
                  <a:close/>
                </a:path>
              </a:pathLst>
            </a:custGeom>
            <a:solidFill>
              <a:srgbClr val="F3C273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460225" cy="1147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指著眼前的街道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凱文，你看！士林夜市這裡有</a:t>
              </a:r>
              <a:r>
                <a:rPr lang="en-US" sz="1700" spc="6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各式各樣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的小吃，你想先從哪一種開始吃起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？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驚訝地看著四周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哇，真的好熱鬧！我們</a:t>
              </a:r>
              <a:r>
                <a:rPr lang="en-US" sz="1700" spc="6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難得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來台北旅行，我今天一定要每一種都試試看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邊走邊介紹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沒問題，包在我身上！這條巷子裡的</a:t>
              </a:r>
              <a:r>
                <a:rPr lang="en-US" sz="1700" spc="6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攤販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最有名了，尤其是前面那家的蚵仔煎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點點頭，看向攤位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我聽說這裡的海鮮食材都很</a:t>
              </a:r>
              <a:r>
                <a:rPr lang="en-US" sz="1700" spc="6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新鮮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，難怪排隊的人潮這麼多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雅婷：是啊，而且夜市的價格非常</a:t>
              </a:r>
              <a:r>
                <a:rPr lang="en-US" sz="1700" spc="6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平價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，就算我們點滿一整桌菜，也不會太傷荷包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擦了擦汗，笑著說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雖然人很多，但今天天氣很好，</a:t>
              </a:r>
              <a:r>
                <a:rPr lang="en-US" sz="1700" spc="6" dirty="0" err="1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難得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沒有下大雨，逛起來真的很舒服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拉著凱文往攤位走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那我們趕快去排隊吧！吃完蚵仔煎後，我再帶你去喝最道地的珍珠奶茶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：(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拿出手機拍照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) </a:t>
              </a:r>
              <a:r>
                <a:rPr lang="en-US" sz="1700" spc="6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太棒了！我已經迫不及待想把這些美食照片分享給我的美國朋友們看了</a:t>
              </a:r>
              <a:r>
                <a:rPr lang="en-US" sz="1700" spc="6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621583" y="5534648"/>
            <a:ext cx="5383586" cy="2640136"/>
            <a:chOff x="0" y="0"/>
            <a:chExt cx="1417899" cy="6953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17899" cy="695344"/>
            </a:xfrm>
            <a:custGeom>
              <a:avLst/>
              <a:gdLst/>
              <a:ahLst/>
              <a:cxnLst/>
              <a:rect l="l" t="t" r="r" b="b"/>
              <a:pathLst>
                <a:path w="1417899" h="695344">
                  <a:moveTo>
                    <a:pt x="38828" y="0"/>
                  </a:moveTo>
                  <a:lnTo>
                    <a:pt x="1379072" y="0"/>
                  </a:lnTo>
                  <a:cubicBezTo>
                    <a:pt x="1400516" y="0"/>
                    <a:pt x="1417899" y="17384"/>
                    <a:pt x="1417899" y="38828"/>
                  </a:cubicBezTo>
                  <a:lnTo>
                    <a:pt x="1417899" y="656517"/>
                  </a:lnTo>
                  <a:cubicBezTo>
                    <a:pt x="1417899" y="666814"/>
                    <a:pt x="1413809" y="676690"/>
                    <a:pt x="1406527" y="683972"/>
                  </a:cubicBezTo>
                  <a:cubicBezTo>
                    <a:pt x="1399245" y="691254"/>
                    <a:pt x="1389369" y="695344"/>
                    <a:pt x="1379072" y="695344"/>
                  </a:cubicBezTo>
                  <a:lnTo>
                    <a:pt x="38828" y="695344"/>
                  </a:lnTo>
                  <a:cubicBezTo>
                    <a:pt x="28530" y="695344"/>
                    <a:pt x="18654" y="691254"/>
                    <a:pt x="11372" y="683972"/>
                  </a:cubicBezTo>
                  <a:cubicBezTo>
                    <a:pt x="4091" y="676690"/>
                    <a:pt x="0" y="666814"/>
                    <a:pt x="0" y="656517"/>
                  </a:cubicBezTo>
                  <a:lnTo>
                    <a:pt x="0" y="38828"/>
                  </a:lnTo>
                  <a:cubicBezTo>
                    <a:pt x="0" y="28530"/>
                    <a:pt x="4091" y="18654"/>
                    <a:pt x="11372" y="11372"/>
                  </a:cubicBezTo>
                  <a:cubicBezTo>
                    <a:pt x="18654" y="4091"/>
                    <a:pt x="28530" y="0"/>
                    <a:pt x="38828" y="0"/>
                  </a:cubicBezTo>
                  <a:close/>
                </a:path>
              </a:pathLst>
            </a:custGeom>
            <a:solidFill>
              <a:srgbClr val="EFEFE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417899" cy="695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2320"/>
                </a:lnSpc>
                <a:spcBef>
                  <a:spcPct val="0"/>
                </a:spcBef>
              </a:pPr>
              <a:r>
                <a:rPr lang="en-US" sz="2000" spc="8">
                  <a:solidFill>
                    <a:srgbClr val="1A1A1A"/>
                  </a:solidFill>
                  <a:latin typeface="芫荽"/>
                  <a:ea typeface="芫荽"/>
                  <a:cs typeface="芫荽"/>
                  <a:sym typeface="芫荽"/>
                </a:rPr>
                <a:t>AI 提示詞模板：請</a:t>
              </a:r>
              <a:r>
                <a:rPr lang="en-US" sz="2000" u="none" strike="noStrike" spc="8">
                  <a:solidFill>
                    <a:srgbClr val="1A1A1A"/>
                  </a:solidFill>
                  <a:latin typeface="芫荽"/>
                  <a:ea typeface="芫荽"/>
                  <a:cs typeface="芫荽"/>
                  <a:sym typeface="芫荽"/>
                </a:rPr>
                <a:t>再次檢查對話中的</a:t>
              </a:r>
              <a:r>
                <a:rPr lang="en-US" sz="2000" u="none" strike="noStrike" spc="8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每一個詞彙必須符合</a:t>
              </a:r>
              <a:r>
                <a:rPr lang="en-US" sz="2000" u="none" strike="noStrike" spc="8">
                  <a:solidFill>
                    <a:srgbClr val="1A1A1A"/>
                  </a:solidFill>
                  <a:latin typeface="芫荽"/>
                  <a:ea typeface="芫荽"/>
                  <a:cs typeface="芫荽"/>
                  <a:sym typeface="芫荽"/>
                </a:rPr>
                <a:t>TBCL第四級的程度若</a:t>
              </a:r>
              <a:r>
                <a:rPr lang="en-US" sz="2000" u="none" strike="noStrike" spc="8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超出請抽換</a:t>
              </a:r>
              <a:r>
                <a:rPr lang="en-US" sz="2000" u="none" strike="noStrike" spc="8">
                  <a:solidFill>
                    <a:srgbClr val="1A1A1A"/>
                  </a:solidFill>
                  <a:latin typeface="芫荽"/>
                  <a:ea typeface="芫荽"/>
                  <a:cs typeface="芫荽"/>
                  <a:sym typeface="芫荽"/>
                </a:rPr>
                <a:t>，針對語法改為一句由凱文說、另一句由雅婷說。去除對話之中「難怪...」的語法，只保留「難得...」的語法。</a:t>
              </a:r>
            </a:p>
            <a:p>
              <a:pPr marL="0" lvl="0" indent="0" algn="l">
                <a:lnSpc>
                  <a:spcPts val="2320"/>
                </a:lnSpc>
                <a:spcBef>
                  <a:spcPct val="0"/>
                </a:spcBef>
              </a:pPr>
              <a:endParaRPr lang="en-US" sz="2000" u="none" strike="noStrike" spc="8">
                <a:solidFill>
                  <a:srgbClr val="1A1A1A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marL="0" lvl="0" indent="0" algn="l">
                <a:lnSpc>
                  <a:spcPts val="2320"/>
                </a:lnSpc>
                <a:spcBef>
                  <a:spcPct val="0"/>
                </a:spcBef>
              </a:pPr>
              <a:endParaRPr lang="en-US" sz="2000" u="none" strike="noStrike" spc="8">
                <a:solidFill>
                  <a:srgbClr val="1A1A1A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317685" y="5552585"/>
            <a:ext cx="5485936" cy="4320811"/>
            <a:chOff x="0" y="0"/>
            <a:chExt cx="1444855" cy="113799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44856" cy="1137991"/>
            </a:xfrm>
            <a:custGeom>
              <a:avLst/>
              <a:gdLst/>
              <a:ahLst/>
              <a:cxnLst/>
              <a:rect l="l" t="t" r="r" b="b"/>
              <a:pathLst>
                <a:path w="1444856" h="1137991">
                  <a:moveTo>
                    <a:pt x="38103" y="0"/>
                  </a:moveTo>
                  <a:lnTo>
                    <a:pt x="1406752" y="0"/>
                  </a:lnTo>
                  <a:cubicBezTo>
                    <a:pt x="1416858" y="0"/>
                    <a:pt x="1426550" y="4014"/>
                    <a:pt x="1433695" y="11160"/>
                  </a:cubicBezTo>
                  <a:cubicBezTo>
                    <a:pt x="1440841" y="18306"/>
                    <a:pt x="1444856" y="27998"/>
                    <a:pt x="1444856" y="38103"/>
                  </a:cubicBezTo>
                  <a:lnTo>
                    <a:pt x="1444856" y="1099888"/>
                  </a:lnTo>
                  <a:cubicBezTo>
                    <a:pt x="1444856" y="1109994"/>
                    <a:pt x="1440841" y="1119685"/>
                    <a:pt x="1433695" y="1126831"/>
                  </a:cubicBezTo>
                  <a:cubicBezTo>
                    <a:pt x="1426550" y="1133977"/>
                    <a:pt x="1416858" y="1137991"/>
                    <a:pt x="1406752" y="1137991"/>
                  </a:cubicBezTo>
                  <a:lnTo>
                    <a:pt x="38103" y="1137991"/>
                  </a:lnTo>
                  <a:cubicBezTo>
                    <a:pt x="27998" y="1137991"/>
                    <a:pt x="18306" y="1133977"/>
                    <a:pt x="11160" y="1126831"/>
                  </a:cubicBezTo>
                  <a:cubicBezTo>
                    <a:pt x="4014" y="1119685"/>
                    <a:pt x="0" y="1109994"/>
                    <a:pt x="0" y="1099888"/>
                  </a:cubicBezTo>
                  <a:lnTo>
                    <a:pt x="0" y="38103"/>
                  </a:lnTo>
                  <a:cubicBezTo>
                    <a:pt x="0" y="27998"/>
                    <a:pt x="4014" y="18306"/>
                    <a:pt x="11160" y="11160"/>
                  </a:cubicBezTo>
                  <a:cubicBezTo>
                    <a:pt x="18306" y="4014"/>
                    <a:pt x="27998" y="0"/>
                    <a:pt x="38103" y="0"/>
                  </a:cubicBezTo>
                  <a:close/>
                </a:path>
              </a:pathLst>
            </a:custGeom>
            <a:solidFill>
              <a:srgbClr val="FFDE59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1444855" cy="1147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雅婷：(指著入口的招牌) 凱文，你看！士林夜市這裡有</a:t>
              </a:r>
              <a:r>
                <a:rPr lang="en-US" sz="1700" spc="6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各式各樣</a:t>
              </a: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的小吃，你想先從哪一種開始吃起？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凱文：(驚訝地看著四周) 哇，這裡真的好熱鬧！我們</a:t>
              </a:r>
              <a:r>
                <a:rPr lang="en-US" sz="1700" spc="6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難得</a:t>
              </a: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來台北旅行，我今天一定要多嘗試幾種。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雅婷：(帶領凱文向前走) 沒問題！這條巷子裡的</a:t>
              </a:r>
              <a:r>
                <a:rPr lang="en-US" sz="1700" spc="6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攤販</a:t>
              </a: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非常多，每一攤的味道都很特別。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凱文：(停在一個海鮮攤位前) 這些海鮮看起來都很</a:t>
              </a:r>
              <a:r>
                <a:rPr lang="en-US" sz="1700" spc="6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新鮮</a:t>
              </a: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，感覺味道一定很不錯。感覺味道一定很不錯。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雅婷：(笑著點點頭) 是啊，而且夜市的小吃通常都很</a:t>
              </a:r>
              <a:r>
                <a:rPr lang="en-US" sz="1700" spc="6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平價</a:t>
              </a: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，我們可以多點幾道一起分享。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凱文：(擦了擦汗，笑著說) 雖然這裡人山人海，但逛夜市確實很有趣，我非常喜歡這種熱鬧的氣氛。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雅婷：(看著天空，感到輕鬆) 幸好今天天氣不錯，</a:t>
              </a:r>
              <a:r>
                <a:rPr lang="en-US" sz="1700" spc="6">
                  <a:solidFill>
                    <a:srgbClr val="FF0000"/>
                  </a:solidFill>
                  <a:latin typeface="芫荽"/>
                  <a:ea typeface="芫荽"/>
                  <a:cs typeface="芫荽"/>
                  <a:sym typeface="芫荽"/>
                </a:rPr>
                <a:t>難得</a:t>
              </a: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晚上沒有下大雨，逛起來真的很舒服。</a:t>
              </a:r>
            </a:p>
            <a:p>
              <a:pPr algn="l">
                <a:lnSpc>
                  <a:spcPts val="2040"/>
                </a:lnSpc>
              </a:pPr>
              <a:r>
                <a:rPr lang="en-US" sz="1700" spc="6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凱文：(拿出手機拍照) 太棒了！我要把這些美食都拍下來，以後可以留作紀念。</a:t>
              </a:r>
            </a:p>
          </p:txBody>
        </p:sp>
      </p:grpSp>
      <p:sp>
        <p:nvSpPr>
          <p:cNvPr id="32" name="Freeform 32"/>
          <p:cNvSpPr/>
          <p:nvPr/>
        </p:nvSpPr>
        <p:spPr>
          <a:xfrm rot="-688179">
            <a:off x="7442503" y="1785962"/>
            <a:ext cx="550409" cy="597459"/>
          </a:xfrm>
          <a:custGeom>
            <a:avLst/>
            <a:gdLst/>
            <a:ahLst/>
            <a:cxnLst/>
            <a:rect l="l" t="t" r="r" b="b"/>
            <a:pathLst>
              <a:path w="550409" h="597459">
                <a:moveTo>
                  <a:pt x="0" y="0"/>
                </a:moveTo>
                <a:lnTo>
                  <a:pt x="550410" y="0"/>
                </a:lnTo>
                <a:lnTo>
                  <a:pt x="550410" y="597459"/>
                </a:lnTo>
                <a:lnTo>
                  <a:pt x="0" y="5974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0540042" y="2282005"/>
            <a:ext cx="3987545" cy="77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微調對話中的細節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思考是否與真實世界邏輯吻合</a:t>
            </a:r>
          </a:p>
        </p:txBody>
      </p:sp>
      <p:sp>
        <p:nvSpPr>
          <p:cNvPr id="34" name="Freeform 34"/>
          <p:cNvSpPr/>
          <p:nvPr/>
        </p:nvSpPr>
        <p:spPr>
          <a:xfrm rot="-688179">
            <a:off x="10851123" y="1897550"/>
            <a:ext cx="550409" cy="597459"/>
          </a:xfrm>
          <a:custGeom>
            <a:avLst/>
            <a:gdLst/>
            <a:ahLst/>
            <a:cxnLst/>
            <a:rect l="l" t="t" r="r" b="b"/>
            <a:pathLst>
              <a:path w="550409" h="597459">
                <a:moveTo>
                  <a:pt x="0" y="0"/>
                </a:moveTo>
                <a:lnTo>
                  <a:pt x="550409" y="0"/>
                </a:lnTo>
                <a:lnTo>
                  <a:pt x="550409" y="597460"/>
                </a:lnTo>
                <a:lnTo>
                  <a:pt x="0" y="597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390159" y="7248776"/>
            <a:ext cx="5927526" cy="2682206"/>
          </a:xfrm>
          <a:custGeom>
            <a:avLst/>
            <a:gdLst/>
            <a:ahLst/>
            <a:cxnLst/>
            <a:rect l="l" t="t" r="r" b="b"/>
            <a:pathLst>
              <a:path w="5927526" h="2682206">
                <a:moveTo>
                  <a:pt x="0" y="0"/>
                </a:moveTo>
                <a:lnTo>
                  <a:pt x="5927526" y="0"/>
                </a:lnTo>
                <a:lnTo>
                  <a:pt x="5927526" y="2682205"/>
                </a:lnTo>
                <a:lnTo>
                  <a:pt x="0" y="2682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934924" y="7712991"/>
            <a:ext cx="1014799" cy="530232"/>
          </a:xfrm>
          <a:custGeom>
            <a:avLst/>
            <a:gdLst/>
            <a:ahLst/>
            <a:cxnLst/>
            <a:rect l="l" t="t" r="r" b="b"/>
            <a:pathLst>
              <a:path w="1014799" h="530232">
                <a:moveTo>
                  <a:pt x="0" y="0"/>
                </a:moveTo>
                <a:lnTo>
                  <a:pt x="1014799" y="0"/>
                </a:lnTo>
                <a:lnTo>
                  <a:pt x="1014799" y="530232"/>
                </a:lnTo>
                <a:lnTo>
                  <a:pt x="0" y="5302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015733" y="3512276"/>
            <a:ext cx="4071867" cy="1842520"/>
          </a:xfrm>
          <a:custGeom>
            <a:avLst/>
            <a:gdLst/>
            <a:ahLst/>
            <a:cxnLst/>
            <a:rect l="l" t="t" r="r" b="b"/>
            <a:pathLst>
              <a:path w="4071867" h="1842520">
                <a:moveTo>
                  <a:pt x="0" y="0"/>
                </a:moveTo>
                <a:lnTo>
                  <a:pt x="4071866" y="0"/>
                </a:lnTo>
                <a:lnTo>
                  <a:pt x="4071866" y="1842520"/>
                </a:lnTo>
                <a:lnTo>
                  <a:pt x="0" y="18425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1466243" y="5226831"/>
            <a:ext cx="1077854" cy="615634"/>
          </a:xfrm>
          <a:custGeom>
            <a:avLst/>
            <a:gdLst/>
            <a:ahLst/>
            <a:cxnLst/>
            <a:rect l="l" t="t" r="r" b="b"/>
            <a:pathLst>
              <a:path w="1077854" h="615634">
                <a:moveTo>
                  <a:pt x="0" y="0"/>
                </a:moveTo>
                <a:lnTo>
                  <a:pt x="1077854" y="0"/>
                </a:lnTo>
                <a:lnTo>
                  <a:pt x="1077854" y="615634"/>
                </a:lnTo>
                <a:lnTo>
                  <a:pt x="0" y="615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853609" y="3512276"/>
            <a:ext cx="2002988" cy="1809833"/>
          </a:xfrm>
          <a:custGeom>
            <a:avLst/>
            <a:gdLst/>
            <a:ahLst/>
            <a:cxnLst/>
            <a:rect l="l" t="t" r="r" b="b"/>
            <a:pathLst>
              <a:path w="2002988" h="1809833">
                <a:moveTo>
                  <a:pt x="0" y="0"/>
                </a:moveTo>
                <a:lnTo>
                  <a:pt x="2002987" y="0"/>
                </a:lnTo>
                <a:lnTo>
                  <a:pt x="2002987" y="1809833"/>
                </a:lnTo>
                <a:lnTo>
                  <a:pt x="0" y="18098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5855805" y="5143500"/>
            <a:ext cx="1077854" cy="615634"/>
          </a:xfrm>
          <a:custGeom>
            <a:avLst/>
            <a:gdLst/>
            <a:ahLst/>
            <a:cxnLst/>
            <a:rect l="l" t="t" r="r" b="b"/>
            <a:pathLst>
              <a:path w="1077854" h="615634">
                <a:moveTo>
                  <a:pt x="0" y="0"/>
                </a:moveTo>
                <a:lnTo>
                  <a:pt x="1077854" y="0"/>
                </a:lnTo>
                <a:lnTo>
                  <a:pt x="1077854" y="615634"/>
                </a:lnTo>
                <a:lnTo>
                  <a:pt x="0" y="615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852951" y="897057"/>
            <a:ext cx="7462822" cy="88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劇本操作示範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63885" y="2282005"/>
            <a:ext cx="2189066" cy="77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AI回覆設定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點選「思考型」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705131" y="1310427"/>
            <a:ext cx="2297649" cy="3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※以Gemini為例※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427155" y="2282005"/>
            <a:ext cx="2893582" cy="77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驗證AI回覆是否吻合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詞語分級標準設定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933659" y="8137086"/>
            <a:ext cx="4947686" cy="129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C5801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AI工具可能不會如實判斷詞彙分級，可另以國教院教材編輯輔助系統、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C5801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詞語分級標準檢索系統來檢核。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53185" y="4942538"/>
            <a:ext cx="1536788" cy="7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AI回答</a:t>
            </a:r>
            <a:endParaRPr lang="en-US" sz="3999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6139154" y="4838505"/>
            <a:ext cx="1536788" cy="7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AI回答</a:t>
            </a:r>
            <a:endParaRPr lang="en-US" sz="3999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9412" y="0"/>
            <a:ext cx="8108588" cy="7553263"/>
            <a:chOff x="0" y="0"/>
            <a:chExt cx="654419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4419" cy="609600"/>
            </a:xfrm>
            <a:custGeom>
              <a:avLst/>
              <a:gdLst/>
              <a:ahLst/>
              <a:cxnLst/>
              <a:rect l="l" t="t" r="r" b="b"/>
              <a:pathLst>
                <a:path w="654419" h="609600">
                  <a:moveTo>
                    <a:pt x="203200" y="0"/>
                  </a:moveTo>
                  <a:lnTo>
                    <a:pt x="654419" y="0"/>
                  </a:lnTo>
                  <a:lnTo>
                    <a:pt x="45121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44379" r="-126460" b="-1769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179412" y="7553263"/>
            <a:ext cx="6892686" cy="2733737"/>
            <a:chOff x="0" y="0"/>
            <a:chExt cx="1095284" cy="4344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5284" cy="434405"/>
            </a:xfrm>
            <a:custGeom>
              <a:avLst/>
              <a:gdLst/>
              <a:ahLst/>
              <a:cxnLst/>
              <a:rect l="l" t="t" r="r" b="b"/>
              <a:pathLst>
                <a:path w="1095284" h="434405">
                  <a:moveTo>
                    <a:pt x="892084" y="0"/>
                  </a:moveTo>
                  <a:lnTo>
                    <a:pt x="0" y="0"/>
                  </a:lnTo>
                  <a:lnTo>
                    <a:pt x="203200" y="434405"/>
                  </a:lnTo>
                  <a:lnTo>
                    <a:pt x="1095284" y="434405"/>
                  </a:lnTo>
                  <a:lnTo>
                    <a:pt x="892084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892084" cy="472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356543" y="1028700"/>
            <a:ext cx="1267903" cy="605424"/>
          </a:xfrm>
          <a:custGeom>
            <a:avLst/>
            <a:gdLst/>
            <a:ahLst/>
            <a:cxnLst/>
            <a:rect l="l" t="t" r="r" b="b"/>
            <a:pathLst>
              <a:path w="1267903" h="605424">
                <a:moveTo>
                  <a:pt x="0" y="0"/>
                </a:moveTo>
                <a:lnTo>
                  <a:pt x="1267903" y="0"/>
                </a:lnTo>
                <a:lnTo>
                  <a:pt x="1267903" y="605424"/>
                </a:lnTo>
                <a:lnTo>
                  <a:pt x="0" y="605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771" y="4588474"/>
            <a:ext cx="6371136" cy="2206006"/>
          </a:xfrm>
          <a:custGeom>
            <a:avLst/>
            <a:gdLst/>
            <a:ahLst/>
            <a:cxnLst/>
            <a:rect l="l" t="t" r="r" b="b"/>
            <a:pathLst>
              <a:path w="6371136" h="2206006">
                <a:moveTo>
                  <a:pt x="0" y="0"/>
                </a:moveTo>
                <a:lnTo>
                  <a:pt x="6371137" y="0"/>
                </a:lnTo>
                <a:lnTo>
                  <a:pt x="6371137" y="2206006"/>
                </a:lnTo>
                <a:lnTo>
                  <a:pt x="0" y="2206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6771" y="7032605"/>
            <a:ext cx="6371136" cy="1983016"/>
          </a:xfrm>
          <a:custGeom>
            <a:avLst/>
            <a:gdLst/>
            <a:ahLst/>
            <a:cxnLst/>
            <a:rect l="l" t="t" r="r" b="b"/>
            <a:pathLst>
              <a:path w="6371136" h="1983016">
                <a:moveTo>
                  <a:pt x="0" y="0"/>
                </a:moveTo>
                <a:lnTo>
                  <a:pt x="6371137" y="0"/>
                </a:lnTo>
                <a:lnTo>
                  <a:pt x="6371137" y="1983016"/>
                </a:lnTo>
                <a:lnTo>
                  <a:pt x="0" y="1983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67415" y="4707442"/>
            <a:ext cx="2468925" cy="675954"/>
          </a:xfrm>
          <a:custGeom>
            <a:avLst/>
            <a:gdLst/>
            <a:ahLst/>
            <a:cxnLst/>
            <a:rect l="l" t="t" r="r" b="b"/>
            <a:pathLst>
              <a:path w="2468925" h="675954">
                <a:moveTo>
                  <a:pt x="0" y="0"/>
                </a:moveTo>
                <a:lnTo>
                  <a:pt x="2468925" y="0"/>
                </a:lnTo>
                <a:lnTo>
                  <a:pt x="2468925" y="675954"/>
                </a:lnTo>
                <a:lnTo>
                  <a:pt x="0" y="675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5731" b="-6255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0197" y="5457618"/>
            <a:ext cx="1517006" cy="1336861"/>
          </a:xfrm>
          <a:custGeom>
            <a:avLst/>
            <a:gdLst/>
            <a:ahLst/>
            <a:cxnLst/>
            <a:rect l="l" t="t" r="r" b="b"/>
            <a:pathLst>
              <a:path w="1517006" h="1336861">
                <a:moveTo>
                  <a:pt x="0" y="0"/>
                </a:moveTo>
                <a:lnTo>
                  <a:pt x="1517006" y="0"/>
                </a:lnTo>
                <a:lnTo>
                  <a:pt x="1517006" y="1336862"/>
                </a:lnTo>
                <a:lnTo>
                  <a:pt x="0" y="1336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30385" y="4612258"/>
            <a:ext cx="6395370" cy="2158437"/>
          </a:xfrm>
          <a:custGeom>
            <a:avLst/>
            <a:gdLst/>
            <a:ahLst/>
            <a:cxnLst/>
            <a:rect l="l" t="t" r="r" b="b"/>
            <a:pathLst>
              <a:path w="6395370" h="2158437">
                <a:moveTo>
                  <a:pt x="0" y="0"/>
                </a:moveTo>
                <a:lnTo>
                  <a:pt x="6395370" y="0"/>
                </a:lnTo>
                <a:lnTo>
                  <a:pt x="6395370" y="2158438"/>
                </a:lnTo>
                <a:lnTo>
                  <a:pt x="0" y="2158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88239" y="4612258"/>
            <a:ext cx="2052505" cy="1149403"/>
          </a:xfrm>
          <a:custGeom>
            <a:avLst/>
            <a:gdLst/>
            <a:ahLst/>
            <a:cxnLst/>
            <a:rect l="l" t="t" r="r" b="b"/>
            <a:pathLst>
              <a:path w="2052505" h="1149403">
                <a:moveTo>
                  <a:pt x="0" y="0"/>
                </a:moveTo>
                <a:lnTo>
                  <a:pt x="2052506" y="0"/>
                </a:lnTo>
                <a:lnTo>
                  <a:pt x="2052506" y="1149403"/>
                </a:lnTo>
                <a:lnTo>
                  <a:pt x="0" y="11494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230385" y="6952853"/>
            <a:ext cx="4462975" cy="2998257"/>
          </a:xfrm>
          <a:custGeom>
            <a:avLst/>
            <a:gdLst/>
            <a:ahLst/>
            <a:cxnLst/>
            <a:rect l="l" t="t" r="r" b="b"/>
            <a:pathLst>
              <a:path w="4462975" h="2998257">
                <a:moveTo>
                  <a:pt x="0" y="0"/>
                </a:moveTo>
                <a:lnTo>
                  <a:pt x="4462975" y="0"/>
                </a:lnTo>
                <a:lnTo>
                  <a:pt x="4462975" y="2998257"/>
                </a:lnTo>
                <a:lnTo>
                  <a:pt x="0" y="2998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150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626994" y="5841821"/>
            <a:ext cx="1517006" cy="1336861"/>
          </a:xfrm>
          <a:custGeom>
            <a:avLst/>
            <a:gdLst/>
            <a:ahLst/>
            <a:cxnLst/>
            <a:rect l="l" t="t" r="r" b="b"/>
            <a:pathLst>
              <a:path w="1517006" h="1336861">
                <a:moveTo>
                  <a:pt x="0" y="0"/>
                </a:moveTo>
                <a:lnTo>
                  <a:pt x="1517006" y="0"/>
                </a:lnTo>
                <a:lnTo>
                  <a:pt x="1517006" y="1336862"/>
                </a:lnTo>
                <a:lnTo>
                  <a:pt x="0" y="1336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98605" y="9258300"/>
            <a:ext cx="2530492" cy="692810"/>
          </a:xfrm>
          <a:custGeom>
            <a:avLst/>
            <a:gdLst/>
            <a:ahLst/>
            <a:cxnLst/>
            <a:rect l="l" t="t" r="r" b="b"/>
            <a:pathLst>
              <a:path w="2530492" h="692810">
                <a:moveTo>
                  <a:pt x="0" y="0"/>
                </a:moveTo>
                <a:lnTo>
                  <a:pt x="2530491" y="0"/>
                </a:lnTo>
                <a:lnTo>
                  <a:pt x="2530491" y="692810"/>
                </a:lnTo>
                <a:lnTo>
                  <a:pt x="0" y="692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5731" b="-6255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561124" y="8222136"/>
            <a:ext cx="5345165" cy="1043011"/>
          </a:xfrm>
          <a:custGeom>
            <a:avLst/>
            <a:gdLst/>
            <a:ahLst/>
            <a:cxnLst/>
            <a:rect l="l" t="t" r="r" b="b"/>
            <a:pathLst>
              <a:path w="5345165" h="1043011">
                <a:moveTo>
                  <a:pt x="0" y="0"/>
                </a:moveTo>
                <a:lnTo>
                  <a:pt x="5345165" y="0"/>
                </a:lnTo>
                <a:lnTo>
                  <a:pt x="5345165" y="1043011"/>
                </a:lnTo>
                <a:lnTo>
                  <a:pt x="0" y="104301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02719" b="-117576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57414" y="3781216"/>
            <a:ext cx="6332476" cy="388158"/>
            <a:chOff x="0" y="0"/>
            <a:chExt cx="1667813" cy="1022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7813" cy="102231"/>
            </a:xfrm>
            <a:custGeom>
              <a:avLst/>
              <a:gdLst/>
              <a:ahLst/>
              <a:cxnLst/>
              <a:rect l="l" t="t" r="r" b="b"/>
              <a:pathLst>
                <a:path w="1667813" h="102231">
                  <a:moveTo>
                    <a:pt x="0" y="0"/>
                  </a:moveTo>
                  <a:lnTo>
                    <a:pt x="1667813" y="0"/>
                  </a:lnTo>
                  <a:lnTo>
                    <a:pt x="1667813" y="102231"/>
                  </a:lnTo>
                  <a:lnTo>
                    <a:pt x="0" y="102231"/>
                  </a:lnTo>
                  <a:close/>
                </a:path>
              </a:pathLst>
            </a:custGeom>
            <a:solidFill>
              <a:srgbClr val="FFED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667813" cy="102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82186" y="2138754"/>
            <a:ext cx="9908309" cy="203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AI生成工具依據文字敘述辨識圖像生成的細節，教師須明確給予具體的文字指示(語種不限)。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為避免教師重複修正圖片導致圖像歧義，應先請AI為即將將生成的圖像給予完整文字指令，教師也能藉此修飾圖像的細節。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參考AI工具對於圖像生成的需求(主題、背景、風格)，根據指示輸入指令。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52951" y="897057"/>
            <a:ext cx="7462822" cy="88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建構視覺圖像操作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98160" y="7742468"/>
            <a:ext cx="2811508" cy="38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※建議使用的AI工具※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4135" y="2762653"/>
            <a:ext cx="6082027" cy="3459153"/>
          </a:xfrm>
          <a:custGeom>
            <a:avLst/>
            <a:gdLst/>
            <a:ahLst/>
            <a:cxnLst/>
            <a:rect l="l" t="t" r="r" b="b"/>
            <a:pathLst>
              <a:path w="6082027" h="3459153">
                <a:moveTo>
                  <a:pt x="0" y="0"/>
                </a:moveTo>
                <a:lnTo>
                  <a:pt x="6082027" y="0"/>
                </a:lnTo>
                <a:lnTo>
                  <a:pt x="6082027" y="3459153"/>
                </a:lnTo>
                <a:lnTo>
                  <a:pt x="0" y="3459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45621" y="2131002"/>
            <a:ext cx="10068401" cy="641176"/>
            <a:chOff x="0" y="0"/>
            <a:chExt cx="2651760" cy="1688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1760" cy="168869"/>
            </a:xfrm>
            <a:custGeom>
              <a:avLst/>
              <a:gdLst/>
              <a:ahLst/>
              <a:cxnLst/>
              <a:rect l="l" t="t" r="r" b="b"/>
              <a:pathLst>
                <a:path w="2651760" h="168869">
                  <a:moveTo>
                    <a:pt x="20761" y="0"/>
                  </a:moveTo>
                  <a:lnTo>
                    <a:pt x="2630999" y="0"/>
                  </a:lnTo>
                  <a:cubicBezTo>
                    <a:pt x="2642465" y="0"/>
                    <a:pt x="2651760" y="9295"/>
                    <a:pt x="2651760" y="20761"/>
                  </a:cubicBezTo>
                  <a:lnTo>
                    <a:pt x="2651760" y="148108"/>
                  </a:lnTo>
                  <a:cubicBezTo>
                    <a:pt x="2651760" y="153614"/>
                    <a:pt x="2649573" y="158895"/>
                    <a:pt x="2645679" y="162789"/>
                  </a:cubicBezTo>
                  <a:cubicBezTo>
                    <a:pt x="2641786" y="166682"/>
                    <a:pt x="2636505" y="168869"/>
                    <a:pt x="2630999" y="168869"/>
                  </a:cubicBezTo>
                  <a:lnTo>
                    <a:pt x="20761" y="168869"/>
                  </a:lnTo>
                  <a:cubicBezTo>
                    <a:pt x="9295" y="168869"/>
                    <a:pt x="0" y="159574"/>
                    <a:pt x="0" y="148108"/>
                  </a:cubicBezTo>
                  <a:lnTo>
                    <a:pt x="0" y="20761"/>
                  </a:lnTo>
                  <a:cubicBezTo>
                    <a:pt x="0" y="9295"/>
                    <a:pt x="9295" y="0"/>
                    <a:pt x="20761" y="0"/>
                  </a:cubicBezTo>
                  <a:close/>
                </a:path>
              </a:pathLst>
            </a:custGeom>
            <a:solidFill>
              <a:srgbClr val="037A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51760" cy="168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51"/>
                </a:lnSpc>
              </a:pPr>
              <a:r>
                <a:rPr lang="en-US" sz="2199" spc="8" dirty="0" err="1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請AI生成一組風格統一的主視覺，包含</a:t>
              </a:r>
              <a:r>
                <a:rPr lang="zh-TW" altLang="en-US" sz="2199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角</a:t>
              </a:r>
              <a:r>
                <a:rPr lang="en-US" sz="2199" spc="8" dirty="0" err="1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色形象，以及對應課程生詞的情境圖</a:t>
              </a:r>
              <a:r>
                <a:rPr lang="en-US" sz="2199" spc="8" dirty="0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。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34623" y="0"/>
            <a:ext cx="14458817" cy="10287000"/>
            <a:chOff x="0" y="0"/>
            <a:chExt cx="906962" cy="645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6962" cy="645275"/>
            </a:xfrm>
            <a:custGeom>
              <a:avLst/>
              <a:gdLst/>
              <a:ahLst/>
              <a:cxnLst/>
              <a:rect l="l" t="t" r="r" b="b"/>
              <a:pathLst>
                <a:path w="906962" h="645275">
                  <a:moveTo>
                    <a:pt x="703762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906962" y="645275"/>
                  </a:lnTo>
                  <a:lnTo>
                    <a:pt x="703762" y="0"/>
                  </a:lnTo>
                  <a:close/>
                </a:path>
              </a:pathLst>
            </a:custGeom>
            <a:solidFill>
              <a:srgbClr val="F3C27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703762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425198" y="2825895"/>
            <a:ext cx="5785261" cy="3290367"/>
          </a:xfrm>
          <a:custGeom>
            <a:avLst/>
            <a:gdLst/>
            <a:ahLst/>
            <a:cxnLst/>
            <a:rect l="l" t="t" r="r" b="b"/>
            <a:pathLst>
              <a:path w="5785261" h="3290367">
                <a:moveTo>
                  <a:pt x="0" y="0"/>
                </a:moveTo>
                <a:lnTo>
                  <a:pt x="5785260" y="0"/>
                </a:lnTo>
                <a:lnTo>
                  <a:pt x="5785260" y="3290367"/>
                </a:lnTo>
                <a:lnTo>
                  <a:pt x="0" y="3290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0689408" y="-84422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44377" y="6201987"/>
            <a:ext cx="15716758" cy="4282989"/>
          </a:xfrm>
          <a:custGeom>
            <a:avLst/>
            <a:gdLst/>
            <a:ahLst/>
            <a:cxnLst/>
            <a:rect l="l" t="t" r="r" b="b"/>
            <a:pathLst>
              <a:path w="15716758" h="4282989">
                <a:moveTo>
                  <a:pt x="0" y="0"/>
                </a:moveTo>
                <a:lnTo>
                  <a:pt x="15716758" y="0"/>
                </a:lnTo>
                <a:lnTo>
                  <a:pt x="15716758" y="4282989"/>
                </a:lnTo>
                <a:lnTo>
                  <a:pt x="0" y="42829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2" r="-23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21660" y="424083"/>
            <a:ext cx="5939475" cy="3318682"/>
          </a:xfrm>
          <a:custGeom>
            <a:avLst/>
            <a:gdLst/>
            <a:ahLst/>
            <a:cxnLst/>
            <a:rect l="l" t="t" r="r" b="b"/>
            <a:pathLst>
              <a:path w="5939475" h="3318682">
                <a:moveTo>
                  <a:pt x="0" y="0"/>
                </a:moveTo>
                <a:lnTo>
                  <a:pt x="5939475" y="0"/>
                </a:lnTo>
                <a:lnTo>
                  <a:pt x="5939475" y="3318681"/>
                </a:lnTo>
                <a:lnTo>
                  <a:pt x="0" y="3318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6288551" y="4142049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2475">
            <a:off x="13152315" y="3820993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23378" y="3676089"/>
            <a:ext cx="5708290" cy="244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提示詞模板：你是一位圖像指令專家，請依據腳本中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的兩位主角（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一位20歲台灣女生與一位30歲美國男生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）分別給我兩位主角形象的</a:t>
            </a:r>
            <a:r>
              <a:rPr lang="en-US" sz="2199" u="none" strike="noStrike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文字敘述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，其中需包含穿著細節、外觀特徵、攜帶的配件。</a:t>
            </a:r>
          </a:p>
          <a:p>
            <a:pPr algn="l">
              <a:lnSpc>
                <a:spcPts val="3299"/>
              </a:lnSpc>
            </a:pPr>
            <a:endParaRPr lang="en-US" sz="2199" u="none" strike="noStrike" spc="8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32595" y="4054945"/>
            <a:ext cx="5170466" cy="1621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建立圖像形象照、圖像比例為16:9、圖像格式為橫式、圖像風格為自然插畫、單色簡單背景</a:t>
            </a: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＋（複製下列圖像文字敘述）。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51144" y="6421831"/>
            <a:ext cx="14464625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雅婷</a:t>
            </a:r>
            <a:endParaRPr lang="en-US" sz="2100" spc="8" dirty="0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角色定位：２０歲台灣</a:t>
            </a: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大學</a:t>
            </a: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生</a:t>
            </a: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外觀特徵：身高約１６０公分，留著一頭烏黑的長髮紮成俐落的高馬尾。五官清秀，笑起來有一對淺淺的酒窩。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穿著細節：上半身穿著一件寬鬆的淡紫色短袖Ｔ恤，下半身搭配高腰淺色牛仔短褲</a:t>
            </a:r>
            <a:r>
              <a:rPr lang="en-US" sz="2100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與一</a:t>
            </a:r>
            <a:r>
              <a:rPr lang="en-US" sz="2100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雙乾淨的白色厚底運動鞋</a:t>
            </a: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攜帶配件：背著一個米白色的帆布側背包、手上拿著一支掛有卡通吊飾的手機、手腕上戴著簡單的編織幸運繩</a:t>
            </a: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algn="l">
              <a:lnSpc>
                <a:spcPts val="2520"/>
              </a:lnSpc>
            </a:pPr>
            <a:r>
              <a:rPr lang="en-US" sz="2100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凱文</a:t>
            </a:r>
            <a:endParaRPr lang="en-US" sz="2100" strike="noStrike" spc="8" dirty="0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角色定</a:t>
            </a: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位：30歲美國男</a:t>
            </a: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性。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外觀特徵：身高約185公</a:t>
            </a: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分，體格壯碩</a:t>
            </a:r>
            <a:r>
              <a:rPr lang="zh-TW" alt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結</a:t>
            </a:r>
            <a:r>
              <a:rPr lang="en-US" sz="2100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實。棕色的俐落短髮，深邃的藍色眼睛、皮膚是健康的古銅色</a:t>
            </a: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穿著細節：上半身穿著一件深藍色的吸濕排汗POLO衫，下半身穿著深卡其色的休閒短褲，腳上穿深灰色慢跑鞋</a:t>
            </a: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攜帶配件：胸前掛著一台相機，左手佩戴一支黑色智慧型運動手錶、背著一個中型的黑色後背包</a:t>
            </a:r>
            <a:r>
              <a:rPr lang="en-US" sz="2100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1376" y="3151620"/>
            <a:ext cx="3705424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69162" y="3151620"/>
            <a:ext cx="2793462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切換為圖像生成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52951" y="897057"/>
            <a:ext cx="7462822" cy="88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圖像操作示範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05131" y="1310427"/>
            <a:ext cx="2297649" cy="3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※以Gemini為例※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69161" y="3579470"/>
            <a:ext cx="3530967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722512" y="6278956"/>
            <a:ext cx="1536788" cy="7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9C1D">
                    <a:alpha val="38824"/>
                  </a:srgb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AI回答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34623" y="0"/>
            <a:ext cx="14458817" cy="10287000"/>
            <a:chOff x="0" y="0"/>
            <a:chExt cx="906962" cy="6452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6962" cy="645275"/>
            </a:xfrm>
            <a:custGeom>
              <a:avLst/>
              <a:gdLst/>
              <a:ahLst/>
              <a:cxnLst/>
              <a:rect l="l" t="t" r="r" b="b"/>
              <a:pathLst>
                <a:path w="906962" h="645275">
                  <a:moveTo>
                    <a:pt x="703762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906962" y="645275"/>
                  </a:lnTo>
                  <a:lnTo>
                    <a:pt x="703762" y="0"/>
                  </a:lnTo>
                  <a:close/>
                </a:path>
              </a:pathLst>
            </a:custGeom>
            <a:solidFill>
              <a:srgbClr val="F3C27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703762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10689408" y="-84422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Object 8"/>
          <p:cNvGraphicFramePr/>
          <p:nvPr>
            <p:extLst>
              <p:ext uri="{D42A27DB-BD31-4B8C-83A1-F6EECF244321}">
                <p14:modId xmlns:p14="http://schemas.microsoft.com/office/powerpoint/2010/main" val="2211593464"/>
              </p:ext>
            </p:extLst>
          </p:nvPr>
        </p:nvGraphicFramePr>
        <p:xfrm>
          <a:off x="6571039" y="1749805"/>
          <a:ext cx="12573415" cy="8424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6" imgW="15087600" imgH="10934700" progId="Excel.Sheet.12">
                  <p:embed/>
                </p:oleObj>
              </mc:Choice>
              <mc:Fallback>
                <p:oleObj name="Worksheet" r:id="rId6" imgW="15087600" imgH="1093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71039" y="1749805"/>
                        <a:ext cx="12573415" cy="8424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9"/>
          <p:cNvSpPr/>
          <p:nvPr/>
        </p:nvSpPr>
        <p:spPr>
          <a:xfrm>
            <a:off x="384135" y="2372690"/>
            <a:ext cx="6173207" cy="3511011"/>
          </a:xfrm>
          <a:custGeom>
            <a:avLst/>
            <a:gdLst/>
            <a:ahLst/>
            <a:cxnLst/>
            <a:rect l="l" t="t" r="r" b="b"/>
            <a:pathLst>
              <a:path w="6173207" h="3511011">
                <a:moveTo>
                  <a:pt x="0" y="0"/>
                </a:moveTo>
                <a:lnTo>
                  <a:pt x="6173207" y="0"/>
                </a:lnTo>
                <a:lnTo>
                  <a:pt x="6173207" y="3511012"/>
                </a:lnTo>
                <a:lnTo>
                  <a:pt x="0" y="3511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1486" y="6056693"/>
            <a:ext cx="5738504" cy="3201607"/>
          </a:xfrm>
          <a:custGeom>
            <a:avLst/>
            <a:gdLst/>
            <a:ahLst/>
            <a:cxnLst/>
            <a:rect l="l" t="t" r="r" b="b"/>
            <a:pathLst>
              <a:path w="5738504" h="3201607">
                <a:moveTo>
                  <a:pt x="0" y="0"/>
                </a:moveTo>
                <a:lnTo>
                  <a:pt x="5738504" y="0"/>
                </a:lnTo>
                <a:lnTo>
                  <a:pt x="5738504" y="3201607"/>
                </a:lnTo>
                <a:lnTo>
                  <a:pt x="0" y="3201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552675" y="3112456"/>
            <a:ext cx="5657349" cy="284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提示詞模板：請你根據下列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主角形象和課文給我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視覺風格和色調統一的６格影片分鏡文字敘述（包含場景、鏡頭、畫面敘述主角的表情動作、對白、環境音效）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並以表格形式呈現。</a:t>
            </a:r>
            <a:r>
              <a:rPr lang="en-US" sz="2199" u="none" strike="noStrike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記得複製主角形象和課文的文字敘述。</a:t>
            </a:r>
          </a:p>
          <a:p>
            <a:pPr algn="l">
              <a:lnSpc>
                <a:spcPts val="3299"/>
              </a:lnSpc>
            </a:pPr>
            <a:endParaRPr lang="en-US" sz="2199" u="none" strike="noStrike" spc="8">
              <a:solidFill>
                <a:srgbClr val="DE3012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71376" y="2714033"/>
            <a:ext cx="3476824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52951" y="897057"/>
            <a:ext cx="7462822" cy="88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分鏡圖操作示範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26153" y="1310427"/>
            <a:ext cx="2297649" cy="3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※以Gemini為例※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34623" y="0"/>
            <a:ext cx="14458817" cy="10287000"/>
            <a:chOff x="0" y="0"/>
            <a:chExt cx="906962" cy="6452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6962" cy="645275"/>
            </a:xfrm>
            <a:custGeom>
              <a:avLst/>
              <a:gdLst/>
              <a:ahLst/>
              <a:cxnLst/>
              <a:rect l="l" t="t" r="r" b="b"/>
              <a:pathLst>
                <a:path w="906962" h="645275">
                  <a:moveTo>
                    <a:pt x="703762" y="0"/>
                  </a:moveTo>
                  <a:lnTo>
                    <a:pt x="0" y="0"/>
                  </a:lnTo>
                  <a:lnTo>
                    <a:pt x="203200" y="645275"/>
                  </a:lnTo>
                  <a:lnTo>
                    <a:pt x="906962" y="645275"/>
                  </a:lnTo>
                  <a:lnTo>
                    <a:pt x="703762" y="0"/>
                  </a:lnTo>
                  <a:close/>
                </a:path>
              </a:pathLst>
            </a:custGeom>
            <a:solidFill>
              <a:srgbClr val="F3C27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703762" cy="683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10689408" y="-844221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2430" y="2042432"/>
            <a:ext cx="7041042" cy="4004593"/>
          </a:xfrm>
          <a:custGeom>
            <a:avLst/>
            <a:gdLst/>
            <a:ahLst/>
            <a:cxnLst/>
            <a:rect l="l" t="t" r="r" b="b"/>
            <a:pathLst>
              <a:path w="7041042" h="4004593">
                <a:moveTo>
                  <a:pt x="0" y="0"/>
                </a:moveTo>
                <a:lnTo>
                  <a:pt x="7041042" y="0"/>
                </a:lnTo>
                <a:lnTo>
                  <a:pt x="7041042" y="4004592"/>
                </a:lnTo>
                <a:lnTo>
                  <a:pt x="0" y="4004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21288" y="6619546"/>
            <a:ext cx="5699603" cy="3241649"/>
          </a:xfrm>
          <a:custGeom>
            <a:avLst/>
            <a:gdLst/>
            <a:ahLst/>
            <a:cxnLst/>
            <a:rect l="l" t="t" r="r" b="b"/>
            <a:pathLst>
              <a:path w="5699603" h="3241649">
                <a:moveTo>
                  <a:pt x="0" y="0"/>
                </a:moveTo>
                <a:lnTo>
                  <a:pt x="5699604" y="0"/>
                </a:lnTo>
                <a:lnTo>
                  <a:pt x="5699604" y="3241649"/>
                </a:lnTo>
                <a:lnTo>
                  <a:pt x="0" y="3241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512806" y="7520068"/>
            <a:ext cx="4886317" cy="16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提示詞模板：生成圖像</a:t>
            </a:r>
            <a:r>
              <a:rPr lang="en-US" sz="2199" u="sng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16:9 、橫式、自然插畫風格 統一色調，若出現文字請用繁體中文</a:t>
            </a:r>
            <a:r>
              <a:rPr lang="en-US" sz="2199" u="none" strike="noStrike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  <a:r>
              <a:rPr lang="en-US" sz="2199" u="none" strike="noStrike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複製AI提供的圖像的文字敘述。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089942" y="1959247"/>
            <a:ext cx="9506810" cy="4400681"/>
            <a:chOff x="0" y="0"/>
            <a:chExt cx="2503851" cy="11590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03851" cy="1159027"/>
            </a:xfrm>
            <a:custGeom>
              <a:avLst/>
              <a:gdLst/>
              <a:ahLst/>
              <a:cxnLst/>
              <a:rect l="l" t="t" r="r" b="b"/>
              <a:pathLst>
                <a:path w="2503851" h="1159027">
                  <a:moveTo>
                    <a:pt x="21988" y="0"/>
                  </a:moveTo>
                  <a:lnTo>
                    <a:pt x="2481864" y="0"/>
                  </a:lnTo>
                  <a:cubicBezTo>
                    <a:pt x="2487695" y="0"/>
                    <a:pt x="2493288" y="2317"/>
                    <a:pt x="2497411" y="6440"/>
                  </a:cubicBezTo>
                  <a:cubicBezTo>
                    <a:pt x="2501535" y="10563"/>
                    <a:pt x="2503851" y="16156"/>
                    <a:pt x="2503851" y="21988"/>
                  </a:cubicBezTo>
                  <a:lnTo>
                    <a:pt x="2503851" y="1137040"/>
                  </a:lnTo>
                  <a:cubicBezTo>
                    <a:pt x="2503851" y="1142871"/>
                    <a:pt x="2501535" y="1148464"/>
                    <a:pt x="2497411" y="1152587"/>
                  </a:cubicBezTo>
                  <a:cubicBezTo>
                    <a:pt x="2493288" y="1156711"/>
                    <a:pt x="2487695" y="1159027"/>
                    <a:pt x="2481864" y="1159027"/>
                  </a:cubicBezTo>
                  <a:lnTo>
                    <a:pt x="21988" y="1159027"/>
                  </a:lnTo>
                  <a:cubicBezTo>
                    <a:pt x="16156" y="1159027"/>
                    <a:pt x="10563" y="1156711"/>
                    <a:pt x="6440" y="1152587"/>
                  </a:cubicBezTo>
                  <a:cubicBezTo>
                    <a:pt x="2317" y="1148464"/>
                    <a:pt x="0" y="1142871"/>
                    <a:pt x="0" y="1137040"/>
                  </a:cubicBezTo>
                  <a:lnTo>
                    <a:pt x="0" y="21988"/>
                  </a:lnTo>
                  <a:cubicBezTo>
                    <a:pt x="0" y="16156"/>
                    <a:pt x="2317" y="10563"/>
                    <a:pt x="6440" y="6440"/>
                  </a:cubicBezTo>
                  <a:cubicBezTo>
                    <a:pt x="10563" y="2317"/>
                    <a:pt x="16156" y="0"/>
                    <a:pt x="21988" y="0"/>
                  </a:cubicBezTo>
                  <a:close/>
                </a:path>
              </a:pathLst>
            </a:custGeom>
            <a:solidFill>
              <a:srgbClr val="037AE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503851" cy="1159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51"/>
                </a:lnSpc>
              </a:pPr>
              <a:r>
                <a:rPr lang="en-US" sz="2199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依分鏡一場景為例：</a:t>
              </a:r>
            </a:p>
            <a:p>
              <a:pPr algn="l">
                <a:lnSpc>
                  <a:spcPts val="2551"/>
                </a:lnSpc>
              </a:pPr>
              <a:r>
                <a:rPr lang="en-US" sz="2199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分鏡 1 (入口)： 雅婷（指向招牌）對凱文說「各式各樣的小吃」。</a:t>
              </a:r>
            </a:p>
            <a:p>
              <a:pPr marL="474979" lvl="1" indent="-237490" algn="l">
                <a:lnSpc>
                  <a:spcPts val="2551"/>
                </a:lnSpc>
                <a:buFont typeface="Arial"/>
                <a:buChar char="•"/>
              </a:pPr>
              <a:r>
                <a:rPr lang="en-US" sz="2199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圖像 1-1（遠景拉遠）： 建立場景全景。遠景拉遠鏡頭，從士林夜市巨型霓虹燈招牌「士林觀光夜市」開始，逐漸拉遠展示入口全景。雅婷（高馬尾，紫T恤）站在入口處，興奮地高舉手指指向招牌，酒窩可見。凱文（棕短髮，藍POLO，掛相機）站在她身邊，抬頭仰望招牌，表情充滿驚奇和期待。背景是熙攘的人群。</a:t>
              </a:r>
            </a:p>
            <a:p>
              <a:pPr algn="l">
                <a:lnSpc>
                  <a:spcPts val="2551"/>
                </a:lnSpc>
              </a:pPr>
              <a:endParaRPr lang="en-US" sz="2199" spc="8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marL="474979" lvl="1" indent="-237490" algn="l">
                <a:lnSpc>
                  <a:spcPts val="2551"/>
                </a:lnSpc>
                <a:buFont typeface="Arial"/>
                <a:buChar char="•"/>
              </a:pPr>
              <a:r>
                <a:rPr lang="en-US" sz="2199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圖像 1-2（中景）： 專注於角色互動。中景鏡頭，畫面穩定在入口處。雅婷保持指向招牌的動作，微笑著對凱文說話（對白：凱文，你看！...）。凱文將目光從招牌移到雅婷身上，笑著點頭回應。周圍的夜市霓虹燈閃爍著，人群在他​​們身邊流動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837977" y="3640157"/>
            <a:ext cx="1070991" cy="519431"/>
          </a:xfrm>
          <a:custGeom>
            <a:avLst/>
            <a:gdLst/>
            <a:ahLst/>
            <a:cxnLst/>
            <a:rect l="l" t="t" r="r" b="b"/>
            <a:pathLst>
              <a:path w="1070991" h="519431">
                <a:moveTo>
                  <a:pt x="0" y="0"/>
                </a:moveTo>
                <a:lnTo>
                  <a:pt x="1070990" y="0"/>
                </a:lnTo>
                <a:lnTo>
                  <a:pt x="1070990" y="519431"/>
                </a:lnTo>
                <a:lnTo>
                  <a:pt x="0" y="519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482053" y="6322804"/>
            <a:ext cx="1070991" cy="519431"/>
          </a:xfrm>
          <a:custGeom>
            <a:avLst/>
            <a:gdLst/>
            <a:ahLst/>
            <a:cxnLst/>
            <a:rect l="l" t="t" r="r" b="b"/>
            <a:pathLst>
              <a:path w="1070991" h="519431">
                <a:moveTo>
                  <a:pt x="0" y="0"/>
                </a:moveTo>
                <a:lnTo>
                  <a:pt x="1070991" y="0"/>
                </a:lnTo>
                <a:lnTo>
                  <a:pt x="1070991" y="519431"/>
                </a:lnTo>
                <a:lnTo>
                  <a:pt x="0" y="519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441815" y="8224211"/>
            <a:ext cx="1070991" cy="519431"/>
          </a:xfrm>
          <a:custGeom>
            <a:avLst/>
            <a:gdLst/>
            <a:ahLst/>
            <a:cxnLst/>
            <a:rect l="l" t="t" r="r" b="b"/>
            <a:pathLst>
              <a:path w="1070991" h="519431">
                <a:moveTo>
                  <a:pt x="1070991" y="0"/>
                </a:moveTo>
                <a:lnTo>
                  <a:pt x="0" y="0"/>
                </a:lnTo>
                <a:lnTo>
                  <a:pt x="0" y="519430"/>
                </a:lnTo>
                <a:lnTo>
                  <a:pt x="1070991" y="519430"/>
                </a:lnTo>
                <a:lnTo>
                  <a:pt x="107099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5649" y="7035424"/>
            <a:ext cx="5001379" cy="2790353"/>
          </a:xfrm>
          <a:custGeom>
            <a:avLst/>
            <a:gdLst/>
            <a:ahLst/>
            <a:cxnLst/>
            <a:rect l="l" t="t" r="r" b="b"/>
            <a:pathLst>
              <a:path w="5001379" h="2790353">
                <a:moveTo>
                  <a:pt x="0" y="0"/>
                </a:moveTo>
                <a:lnTo>
                  <a:pt x="5001380" y="0"/>
                </a:lnTo>
                <a:lnTo>
                  <a:pt x="5001380" y="2790352"/>
                </a:lnTo>
                <a:lnTo>
                  <a:pt x="0" y="2790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6155086" y="7043159"/>
            <a:ext cx="5048981" cy="2818036"/>
          </a:xfrm>
          <a:custGeom>
            <a:avLst/>
            <a:gdLst/>
            <a:ahLst/>
            <a:cxnLst/>
            <a:rect l="l" t="t" r="r" b="b"/>
            <a:pathLst>
              <a:path w="5048981" h="2818036">
                <a:moveTo>
                  <a:pt x="0" y="0"/>
                </a:moveTo>
                <a:lnTo>
                  <a:pt x="5048981" y="0"/>
                </a:lnTo>
                <a:lnTo>
                  <a:pt x="5048981" y="2818036"/>
                </a:lnTo>
                <a:lnTo>
                  <a:pt x="0" y="28180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624832" y="2787470"/>
            <a:ext cx="6030458" cy="325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</a:t>
            </a: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提示詞模板：根據上述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的</a:t>
            </a:r>
            <a:r>
              <a:rPr lang="en-US" sz="2199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分鏡表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格</a:t>
            </a:r>
            <a:r>
              <a:rPr lang="en-US" sz="2199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在每個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分鏡</a:t>
            </a:r>
            <a:r>
              <a:rPr lang="en-US" sz="2199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情境中給我</a:t>
            </a:r>
            <a:r>
              <a:rPr lang="en-US" sz="2199" strike="noStrike" spc="8" dirty="0" err="1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兩個具有連貫性的圖像</a:t>
            </a:r>
            <a:r>
              <a:rPr lang="en-US" sz="2199" u="none" strike="noStrike" spc="8" dirty="0" err="1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文字敘述</a:t>
            </a:r>
            <a:r>
              <a:rPr lang="en-US" sz="2199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，要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包含</a:t>
            </a:r>
            <a:r>
              <a:rPr lang="en-US" sz="2199" u="sng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鏡頭呈現</a:t>
            </a:r>
            <a:r>
              <a:rPr lang="en-US" sz="2199" u="sng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2199" u="sng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遠景拉遠、中景、特寫拉近，畫面如何移動的敘述</a:t>
            </a:r>
            <a:r>
              <a:rPr lang="en-US" sz="2199" u="sng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lang="en-US" sz="2199" u="sng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和畫面內容</a:t>
            </a:r>
            <a:r>
              <a:rPr lang="en-US" sz="2199" u="sng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2199" u="sng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場景敘述、主角表情動作敘述</a:t>
            </a:r>
            <a:r>
              <a:rPr lang="en-US" sz="2199" u="sng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規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格:</a:t>
            </a:r>
            <a:r>
              <a:rPr lang="en-US" sz="2199" u="sng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16:9 、</a:t>
            </a:r>
            <a:r>
              <a:rPr lang="en-US" sz="2199" u="sng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橫式、</a:t>
            </a:r>
            <a:r>
              <a:rPr lang="en-US" sz="2199" u="sng" strike="noStrike" spc="8" dirty="0" err="1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自然插畫風格</a:t>
            </a:r>
            <a:r>
              <a:rPr lang="en-US" sz="2199" u="sng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統一色調，若出現文字請用繁體中文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algn="l">
              <a:lnSpc>
                <a:spcPts val="3299"/>
              </a:lnSpc>
            </a:pPr>
            <a:endParaRPr lang="en-US" sz="2199" u="none" strike="noStrike" spc="8" dirty="0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19670" y="2383773"/>
            <a:ext cx="3757129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52951" y="897057"/>
            <a:ext cx="7462822" cy="88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文字轉圖像操作示範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05303" y="1310427"/>
            <a:ext cx="2297649" cy="3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※以Gemini為例※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80057" y="6531204"/>
            <a:ext cx="2089531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AI生成圖像1-1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75611" y="6525245"/>
            <a:ext cx="2089532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1F1F1F"/>
                </a:solidFill>
                <a:latin typeface="芫荽"/>
                <a:ea typeface="芫荽"/>
                <a:cs typeface="芫荽"/>
                <a:sym typeface="芫荽"/>
              </a:rPr>
              <a:t>AI生成圖像1-2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77381" y="7107416"/>
            <a:ext cx="2780452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切換為圖像生成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862335" y="1890032"/>
            <a:ext cx="1536788" cy="75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9FAFC">
                    <a:alpha val="38824"/>
                  </a:srgb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AI回答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6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9412" y="0"/>
            <a:ext cx="8108588" cy="7553263"/>
            <a:chOff x="0" y="0"/>
            <a:chExt cx="654419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4419" cy="609600"/>
            </a:xfrm>
            <a:custGeom>
              <a:avLst/>
              <a:gdLst/>
              <a:ahLst/>
              <a:cxnLst/>
              <a:rect l="l" t="t" r="r" b="b"/>
              <a:pathLst>
                <a:path w="654419" h="609600">
                  <a:moveTo>
                    <a:pt x="203200" y="0"/>
                  </a:moveTo>
                  <a:lnTo>
                    <a:pt x="654419" y="0"/>
                  </a:lnTo>
                  <a:lnTo>
                    <a:pt x="45121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52284" t="-10407" r="-74176" b="-5166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179412" y="7553263"/>
            <a:ext cx="6892686" cy="2733737"/>
            <a:chOff x="0" y="0"/>
            <a:chExt cx="1095284" cy="4344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5284" cy="434405"/>
            </a:xfrm>
            <a:custGeom>
              <a:avLst/>
              <a:gdLst/>
              <a:ahLst/>
              <a:cxnLst/>
              <a:rect l="l" t="t" r="r" b="b"/>
              <a:pathLst>
                <a:path w="1095284" h="434405">
                  <a:moveTo>
                    <a:pt x="892084" y="0"/>
                  </a:moveTo>
                  <a:lnTo>
                    <a:pt x="0" y="0"/>
                  </a:lnTo>
                  <a:lnTo>
                    <a:pt x="203200" y="434405"/>
                  </a:lnTo>
                  <a:lnTo>
                    <a:pt x="1095284" y="434405"/>
                  </a:lnTo>
                  <a:lnTo>
                    <a:pt x="892084" y="0"/>
                  </a:lnTo>
                  <a:close/>
                </a:path>
              </a:pathLst>
            </a:custGeom>
            <a:solidFill>
              <a:srgbClr val="F3B93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892084" cy="472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356543" y="1028700"/>
            <a:ext cx="1267903" cy="605424"/>
          </a:xfrm>
          <a:custGeom>
            <a:avLst/>
            <a:gdLst/>
            <a:ahLst/>
            <a:cxnLst/>
            <a:rect l="l" t="t" r="r" b="b"/>
            <a:pathLst>
              <a:path w="1267903" h="605424">
                <a:moveTo>
                  <a:pt x="0" y="0"/>
                </a:moveTo>
                <a:lnTo>
                  <a:pt x="1267903" y="0"/>
                </a:lnTo>
                <a:lnTo>
                  <a:pt x="1267903" y="605424"/>
                </a:lnTo>
                <a:lnTo>
                  <a:pt x="0" y="605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73673"/>
            <a:ext cx="2678036" cy="1368759"/>
          </a:xfrm>
          <a:custGeom>
            <a:avLst/>
            <a:gdLst/>
            <a:ahLst/>
            <a:cxnLst/>
            <a:rect l="l" t="t" r="r" b="b"/>
            <a:pathLst>
              <a:path w="2678036" h="1368759">
                <a:moveTo>
                  <a:pt x="0" y="0"/>
                </a:moveTo>
                <a:lnTo>
                  <a:pt x="2678036" y="0"/>
                </a:lnTo>
                <a:lnTo>
                  <a:pt x="2678036" y="1368759"/>
                </a:lnTo>
                <a:lnTo>
                  <a:pt x="0" y="1368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91" t="-55308" r="-34431" b="-63724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5400000">
            <a:off x="514041" y="7899420"/>
            <a:ext cx="1029318" cy="2717761"/>
          </a:xfrm>
          <a:custGeom>
            <a:avLst/>
            <a:gdLst/>
            <a:ahLst/>
            <a:cxnLst/>
            <a:rect l="l" t="t" r="r" b="b"/>
            <a:pathLst>
              <a:path w="1029318" h="2717761">
                <a:moveTo>
                  <a:pt x="0" y="0"/>
                </a:moveTo>
                <a:lnTo>
                  <a:pt x="1029318" y="0"/>
                </a:lnTo>
                <a:lnTo>
                  <a:pt x="1029318" y="2717760"/>
                </a:lnTo>
                <a:lnTo>
                  <a:pt x="0" y="2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30702" y="8849931"/>
            <a:ext cx="1995513" cy="1117487"/>
          </a:xfrm>
          <a:custGeom>
            <a:avLst/>
            <a:gdLst/>
            <a:ahLst/>
            <a:cxnLst/>
            <a:rect l="l" t="t" r="r" b="b"/>
            <a:pathLst>
              <a:path w="1995513" h="1117487">
                <a:moveTo>
                  <a:pt x="0" y="0"/>
                </a:moveTo>
                <a:lnTo>
                  <a:pt x="1995513" y="0"/>
                </a:lnTo>
                <a:lnTo>
                  <a:pt x="1995513" y="1117487"/>
                </a:lnTo>
                <a:lnTo>
                  <a:pt x="0" y="1117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757047" y="4531074"/>
            <a:ext cx="3643300" cy="1029778"/>
            <a:chOff x="0" y="0"/>
            <a:chExt cx="959552" cy="271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59552" cy="271217"/>
            </a:xfrm>
            <a:custGeom>
              <a:avLst/>
              <a:gdLst/>
              <a:ahLst/>
              <a:cxnLst/>
              <a:rect l="l" t="t" r="r" b="b"/>
              <a:pathLst>
                <a:path w="959552" h="271217">
                  <a:moveTo>
                    <a:pt x="57374" y="0"/>
                  </a:moveTo>
                  <a:lnTo>
                    <a:pt x="902178" y="0"/>
                  </a:lnTo>
                  <a:cubicBezTo>
                    <a:pt x="933865" y="0"/>
                    <a:pt x="959552" y="25687"/>
                    <a:pt x="959552" y="57374"/>
                  </a:cubicBezTo>
                  <a:lnTo>
                    <a:pt x="959552" y="213843"/>
                  </a:lnTo>
                  <a:cubicBezTo>
                    <a:pt x="959552" y="245530"/>
                    <a:pt x="933865" y="271217"/>
                    <a:pt x="902178" y="271217"/>
                  </a:cubicBezTo>
                  <a:lnTo>
                    <a:pt x="57374" y="271217"/>
                  </a:lnTo>
                  <a:cubicBezTo>
                    <a:pt x="25687" y="271217"/>
                    <a:pt x="0" y="245530"/>
                    <a:pt x="0" y="213843"/>
                  </a:cubicBezTo>
                  <a:lnTo>
                    <a:pt x="0" y="57374"/>
                  </a:lnTo>
                  <a:cubicBezTo>
                    <a:pt x="0" y="25687"/>
                    <a:pt x="25687" y="0"/>
                    <a:pt x="57374" y="0"/>
                  </a:cubicBezTo>
                  <a:close/>
                </a:path>
              </a:pathLst>
            </a:custGeom>
            <a:solidFill>
              <a:srgbClr val="0340A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59552" cy="271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320"/>
                </a:lnSpc>
              </a:pPr>
              <a:r>
                <a:rPr lang="en-US" sz="2000" spc="8">
                  <a:solidFill>
                    <a:srgbClr val="FFFFFF"/>
                  </a:solidFill>
                  <a:latin typeface="芫荽"/>
                  <a:ea typeface="芫荽"/>
                  <a:cs typeface="芫荽"/>
                  <a:sym typeface="芫荽"/>
                </a:rPr>
                <a:t>請AI製作8秒(至多)影像片段，內容包含場景、角色、聲音與環境動態效果。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226215" y="9030670"/>
            <a:ext cx="4724756" cy="936748"/>
          </a:xfrm>
          <a:custGeom>
            <a:avLst/>
            <a:gdLst/>
            <a:ahLst/>
            <a:cxnLst/>
            <a:rect l="l" t="t" r="r" b="b"/>
            <a:pathLst>
              <a:path w="4724756" h="936748">
                <a:moveTo>
                  <a:pt x="0" y="0"/>
                </a:moveTo>
                <a:lnTo>
                  <a:pt x="4724756" y="0"/>
                </a:lnTo>
                <a:lnTo>
                  <a:pt x="4724756" y="936748"/>
                </a:lnTo>
                <a:lnTo>
                  <a:pt x="0" y="9367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4742" b="-9063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37807" y="8260438"/>
            <a:ext cx="3661508" cy="924243"/>
          </a:xfrm>
          <a:custGeom>
            <a:avLst/>
            <a:gdLst/>
            <a:ahLst/>
            <a:cxnLst/>
            <a:rect l="l" t="t" r="r" b="b"/>
            <a:pathLst>
              <a:path w="3661508" h="924243">
                <a:moveTo>
                  <a:pt x="0" y="0"/>
                </a:moveTo>
                <a:lnTo>
                  <a:pt x="3661509" y="0"/>
                </a:lnTo>
                <a:lnTo>
                  <a:pt x="3661509" y="924243"/>
                </a:lnTo>
                <a:lnTo>
                  <a:pt x="0" y="924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474" t="-152804" r="-35956" b="-13812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09668" y="8260438"/>
            <a:ext cx="2053954" cy="770233"/>
          </a:xfrm>
          <a:custGeom>
            <a:avLst/>
            <a:gdLst/>
            <a:ahLst/>
            <a:cxnLst/>
            <a:rect l="l" t="t" r="r" b="b"/>
            <a:pathLst>
              <a:path w="2053954" h="770233">
                <a:moveTo>
                  <a:pt x="0" y="0"/>
                </a:moveTo>
                <a:lnTo>
                  <a:pt x="2053954" y="0"/>
                </a:lnTo>
                <a:lnTo>
                  <a:pt x="2053954" y="770232"/>
                </a:lnTo>
                <a:lnTo>
                  <a:pt x="0" y="7702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82186" y="4080285"/>
            <a:ext cx="1973472" cy="1931358"/>
            <a:chOff x="0" y="0"/>
            <a:chExt cx="769036" cy="7526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r>
                <a:rPr lang="en-US" sz="2199" spc="8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圖像</a:t>
              </a: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08736" y="4056948"/>
            <a:ext cx="1973472" cy="1931358"/>
            <a:chOff x="0" y="0"/>
            <a:chExt cx="769036" cy="7526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69036" cy="752625"/>
            </a:xfrm>
            <a:custGeom>
              <a:avLst/>
              <a:gdLst/>
              <a:ahLst/>
              <a:cxnLst/>
              <a:rect l="l" t="t" r="r" b="b"/>
              <a:pathLst>
                <a:path w="769036" h="752625">
                  <a:moveTo>
                    <a:pt x="384518" y="0"/>
                  </a:moveTo>
                  <a:cubicBezTo>
                    <a:pt x="172155" y="0"/>
                    <a:pt x="0" y="168481"/>
                    <a:pt x="0" y="376312"/>
                  </a:cubicBezTo>
                  <a:cubicBezTo>
                    <a:pt x="0" y="584144"/>
                    <a:pt x="172155" y="752625"/>
                    <a:pt x="384518" y="752625"/>
                  </a:cubicBezTo>
                  <a:cubicBezTo>
                    <a:pt x="596881" y="752625"/>
                    <a:pt x="769036" y="584144"/>
                    <a:pt x="769036" y="376312"/>
                  </a:cubicBezTo>
                  <a:cubicBezTo>
                    <a:pt x="769036" y="168481"/>
                    <a:pt x="596881" y="0"/>
                    <a:pt x="384518" y="0"/>
                  </a:cubicBezTo>
                  <a:close/>
                </a:path>
              </a:pathLst>
            </a:custGeom>
            <a:solidFill>
              <a:srgbClr val="8DBC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2097" y="70559"/>
              <a:ext cx="624842" cy="61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1"/>
                </a:lnSpc>
              </a:pPr>
              <a:r>
                <a:rPr lang="en-US" sz="2199" spc="8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影片</a:t>
              </a: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2551"/>
                </a:lnSpc>
              </a:pPr>
              <a:endParaRPr lang="en-US" sz="2199" spc="8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 rot="839255">
            <a:off x="1635855" y="4697282"/>
            <a:ext cx="1077456" cy="1135659"/>
          </a:xfrm>
          <a:custGeom>
            <a:avLst/>
            <a:gdLst/>
            <a:ahLst/>
            <a:cxnLst/>
            <a:rect l="l" t="t" r="r" b="b"/>
            <a:pathLst>
              <a:path w="1077456" h="1135659">
                <a:moveTo>
                  <a:pt x="0" y="0"/>
                </a:moveTo>
                <a:lnTo>
                  <a:pt x="1077456" y="0"/>
                </a:lnTo>
                <a:lnTo>
                  <a:pt x="1077456" y="1135659"/>
                </a:lnTo>
                <a:lnTo>
                  <a:pt x="0" y="1135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148913" y="4695783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1"/>
                </a:lnTo>
                <a:lnTo>
                  <a:pt x="0" y="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63491" y="4769584"/>
            <a:ext cx="1035412" cy="944382"/>
          </a:xfrm>
          <a:custGeom>
            <a:avLst/>
            <a:gdLst/>
            <a:ahLst/>
            <a:cxnLst/>
            <a:rect l="l" t="t" r="r" b="b"/>
            <a:pathLst>
              <a:path w="1035412" h="944382">
                <a:moveTo>
                  <a:pt x="0" y="0"/>
                </a:moveTo>
                <a:lnTo>
                  <a:pt x="1035412" y="0"/>
                </a:lnTo>
                <a:lnTo>
                  <a:pt x="1035412" y="944382"/>
                </a:lnTo>
                <a:lnTo>
                  <a:pt x="0" y="9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562272" y="4672446"/>
            <a:ext cx="1444044" cy="700361"/>
          </a:xfrm>
          <a:custGeom>
            <a:avLst/>
            <a:gdLst/>
            <a:ahLst/>
            <a:cxnLst/>
            <a:rect l="l" t="t" r="r" b="b"/>
            <a:pathLst>
              <a:path w="1444044" h="700361">
                <a:moveTo>
                  <a:pt x="0" y="0"/>
                </a:moveTo>
                <a:lnTo>
                  <a:pt x="1444044" y="0"/>
                </a:lnTo>
                <a:lnTo>
                  <a:pt x="1444044" y="700362"/>
                </a:lnTo>
                <a:lnTo>
                  <a:pt x="0" y="700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82186" y="2138754"/>
            <a:ext cx="9908309" cy="164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將AI生成的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圖片與圖片結合，規劃影像轉為動態影片鏡頭語言切換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生成腳本中的角色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自然口音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對白音訊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集結所有的</a:t>
            </a:r>
            <a:r>
              <a:rPr lang="en-US" sz="2199" u="none" strike="noStrike" spc="8" dirty="0" err="1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腳本文字、動態影片、對白音訊</a:t>
            </a:r>
            <a:r>
              <a:rPr lang="en-US" sz="2199" u="none" strike="noStrike" spc="8" dirty="0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2199" u="none" strike="noStrike" spc="8" dirty="0" err="1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素材</a:t>
            </a:r>
            <a:r>
              <a:rPr lang="en-US" sz="2199" u="none" strike="noStrike" spc="8" dirty="0">
                <a:solidFill>
                  <a:srgbClr val="FF0000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進行影片剪輯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u="none" strike="noStrike" spc="8" dirty="0" err="1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透過剪輯影片的速度、聲效、轉場、字幕打造完整的故事情境</a:t>
            </a:r>
            <a:r>
              <a:rPr lang="en-US" sz="2199" u="none" strike="noStrike" spc="8" dirty="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852951" y="897057"/>
            <a:ext cx="7462822" cy="88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連動圖像影音操作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998160" y="7742468"/>
            <a:ext cx="2811508" cy="38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※建議使用的AI工具※</a:t>
            </a:r>
          </a:p>
        </p:txBody>
      </p:sp>
      <p:sp>
        <p:nvSpPr>
          <p:cNvPr id="30" name="Freeform 30"/>
          <p:cNvSpPr/>
          <p:nvPr/>
        </p:nvSpPr>
        <p:spPr>
          <a:xfrm>
            <a:off x="2834588" y="5700696"/>
            <a:ext cx="7160023" cy="4072263"/>
          </a:xfrm>
          <a:custGeom>
            <a:avLst/>
            <a:gdLst/>
            <a:ahLst/>
            <a:cxnLst/>
            <a:rect l="l" t="t" r="r" b="b"/>
            <a:pathLst>
              <a:path w="7160023" h="4072263">
                <a:moveTo>
                  <a:pt x="0" y="0"/>
                </a:moveTo>
                <a:lnTo>
                  <a:pt x="7160024" y="0"/>
                </a:lnTo>
                <a:lnTo>
                  <a:pt x="7160024" y="4072263"/>
                </a:lnTo>
                <a:lnTo>
                  <a:pt x="0" y="40722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706736" y="6123873"/>
            <a:ext cx="3596665" cy="35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  <a:r>
              <a:rPr lang="en-US" sz="2199" dirty="0" err="1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底線處為可抽換之內容</a:t>
            </a:r>
            <a:r>
              <a:rPr lang="en-US" sz="2199" dirty="0">
                <a:solidFill>
                  <a:srgbClr val="FC5801"/>
                </a:solidFill>
                <a:latin typeface="芫荽"/>
                <a:ea typeface="芫荽"/>
                <a:cs typeface="芫荽"/>
                <a:sym typeface="芫荽"/>
              </a:rPr>
              <a:t>※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113542" y="6658602"/>
            <a:ext cx="6409487" cy="284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299"/>
              </a:lnSpc>
              <a:buFont typeface="Arial"/>
              <a:buChar char="•"/>
            </a:pP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AI 提示詞模板：場景在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士林夜市大門口。 巨大的「士林觀光夜市」霓虹招牌下，人潮如織。</a:t>
            </a: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2199" u="sng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畫面由全景轉中景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，先以</a:t>
            </a:r>
            <a:r>
              <a:rPr lang="en-US" sz="2199" u="sng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全景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呈現霓虹招牌的氣勢，隨後</a:t>
            </a:r>
            <a:r>
              <a:rPr lang="en-US" sz="2199" u="sng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鏡頭向下拉特寫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雅婷與凱文。雅婷手指向招牌上方。</a:t>
            </a:r>
            <a:r>
              <a:rPr lang="en-US" sz="2199" spc="8">
                <a:solidFill>
                  <a:srgbClr val="DE3012"/>
                </a:solidFill>
                <a:latin typeface="芫荽"/>
                <a:ea typeface="芫荽"/>
                <a:cs typeface="芫荽"/>
                <a:sym typeface="芫荽"/>
              </a:rPr>
              <a:t>環境音效</a:t>
            </a:r>
            <a:r>
              <a:rPr lang="en-US" sz="2199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是</a:t>
            </a:r>
            <a:r>
              <a:rPr lang="en-US" sz="2199" u="sng" spc="8">
                <a:solidFill>
                  <a:srgbClr val="061F3F"/>
                </a:solidFill>
                <a:latin typeface="芫荽"/>
                <a:ea typeface="芫荽"/>
                <a:cs typeface="芫荽"/>
                <a:sym typeface="芫荽"/>
              </a:rPr>
              <a:t>遠處街道的車流聲、霓虹燈閃爍的細微電流聲、夜市入口沸騰的人聲。</a:t>
            </a:r>
          </a:p>
          <a:p>
            <a:pPr algn="l">
              <a:lnSpc>
                <a:spcPts val="3299"/>
              </a:lnSpc>
            </a:pPr>
            <a:endParaRPr lang="en-US" sz="2199" u="sng" spc="8">
              <a:solidFill>
                <a:srgbClr val="061F3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1350</Words>
  <Application>Microsoft Office PowerPoint</Application>
  <PresentationFormat>自訂</PresentationFormat>
  <Paragraphs>209</Paragraphs>
  <Slides>16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Arial</vt:lpstr>
      <vt:lpstr>芫荽</vt:lpstr>
      <vt:lpstr>Calibri</vt:lpstr>
      <vt:lpstr>Anton</vt:lpstr>
      <vt:lpstr>Noto Sans T Chinese Bold</vt:lpstr>
      <vt:lpstr>王漢宗特黑體</vt:lpstr>
      <vt:lpstr>Office Theme</vt:lpstr>
      <vt:lpstr>Worksheet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從腳本到動畫 AI 協作教材指南</dc:title>
  <dc:creator>user</dc:creator>
  <cp:lastModifiedBy>user</cp:lastModifiedBy>
  <cp:revision>6</cp:revision>
  <dcterms:created xsi:type="dcterms:W3CDTF">2006-08-16T00:00:00Z</dcterms:created>
  <dcterms:modified xsi:type="dcterms:W3CDTF">2026-03-25T07:09:43Z</dcterms:modified>
  <dc:identifier>DAHDbHL6yKY</dc:identifier>
</cp:coreProperties>
</file>