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2" r:id="rId13"/>
    <p:sldId id="273" r:id="rId14"/>
    <p:sldId id="287" r:id="rId15"/>
    <p:sldId id="274" r:id="rId16"/>
    <p:sldId id="293" r:id="rId17"/>
    <p:sldId id="275" r:id="rId18"/>
    <p:sldId id="294" r:id="rId19"/>
    <p:sldId id="276" r:id="rId20"/>
    <p:sldId id="288" r:id="rId21"/>
    <p:sldId id="289" r:id="rId22"/>
    <p:sldId id="290" r:id="rId23"/>
    <p:sldId id="291" r:id="rId24"/>
    <p:sldId id="292" r:id="rId25"/>
    <p:sldId id="266" r:id="rId26"/>
  </p:sldIdLst>
  <p:sldSz cx="6858000" cy="9906000" type="A4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B2D5"/>
    <a:srgbClr val="FFCC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29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C5C8B-1790-4C55-A0B0-654F17F03921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8D390-4E8D-4BCE-966E-ADBDAE0031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558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9845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3255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305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488" y="9181397"/>
            <a:ext cx="5915025" cy="527403"/>
          </a:xfrm>
        </p:spPr>
        <p:txBody>
          <a:bodyPr/>
          <a:lstStyle>
            <a:lvl1pPr algn="ctr">
              <a:defRPr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F09B9045-883D-4757-A1EC-B8750C7C477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795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30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103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98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496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373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063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3654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B9045-883D-4757-A1EC-B8750C7C4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919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95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262776"/>
              </p:ext>
            </p:extLst>
          </p:nvPr>
        </p:nvGraphicFramePr>
        <p:xfrm>
          <a:off x="471488" y="628498"/>
          <a:ext cx="5917499" cy="855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用法二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 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課文延伸討論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除了文意理解外，教師可根據課文角色的說話風格、句子中的詞彙和線索來進行補充或討論。如：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「阿姨」指的是誰？在哪些情況下可使用？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你都怎麼稱呼同學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/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家人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/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長輩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/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老師？</a:t>
                      </a:r>
                      <a:b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暱稱、小名、頭銜、全名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……)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「你們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也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要去臺東玩嗎？」是什麼意思？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在臺灣可以看到高山和稻田，在你國家主要的地形是？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簡單說明一下你的生活節奏。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 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課文內容問答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Q6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：聽到東部節奏比較慢，凱瑟琳感覺怎麼樣？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A6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：她覺得很放鬆，工作的壓力都不見了。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Q7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：「石頭火鍋」是什麼？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A7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：把燒得很熱的石頭，放進湯裡面加熱食物。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Q7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：聽到用石頭來煮湯，你有什麼感覺？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A7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：我也覺得很有意思、很驚訝，非常想吃吃看。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用法二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美食文化分享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教師自行搜尋並播放原住民族「石頭火鍋」的製作方式，請學生觀看製作步驟、使用食材、調味料等。接著請學生搜尋圖片並分享各自聯想到的食物或烹飪方式，教師亦可介紹另一種現炒湯底的石頭火鍋。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比如說，石頭火鍋是利用石頭導熱：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摩洛哥使用的塔吉鍋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陶土均勻導熱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雲南的汽鍋雞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用蒸汽烹調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韓國石鍋拌飯、部隊鍋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秘魯的大地之鍋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(Pachamanca)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不同國家的文化對比可增添課程趣味性與可看性。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7F79F60-6F8A-FFFB-55BB-830D373AE4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42" y="3619500"/>
            <a:ext cx="1842052" cy="10297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B409CD5-9513-C6DE-C923-1C5BFE09D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15" y="3619500"/>
            <a:ext cx="1836908" cy="10297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D023AD6-1D88-4297-A061-30E3EA97BA50}"/>
              </a:ext>
            </a:extLst>
          </p:cNvPr>
          <p:cNvSpPr txBox="1"/>
          <p:nvPr/>
        </p:nvSpPr>
        <p:spPr>
          <a:xfrm>
            <a:off x="2388485" y="4572438"/>
            <a:ext cx="3893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p.20                          p.21</a:t>
            </a:r>
            <a:endParaRPr lang="zh-TW" altLang="en-US" sz="14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2260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8AB7F-065D-34D0-252F-02D9FE624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C4FA4BD-2C7F-3F09-DA42-5470C01AE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487128"/>
              </p:ext>
            </p:extLst>
          </p:nvPr>
        </p:nvGraphicFramePr>
        <p:xfrm>
          <a:off x="471488" y="628498"/>
          <a:ext cx="5917499" cy="865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 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課文內容問答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Q8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：冠廷覺得花蓮和臺東有哪兩個很棒的地方？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A8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：①臺東不僅風景很美，食物也非常特別。</a:t>
                      </a:r>
                      <a:b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      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②臺東風景又美，食物又特別。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Q9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：因為這兩個優點，冠廷的朋友告訴他什麼？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A9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：花蓮、臺東簡直就是天堂。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Q10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：這趟旅行，凱瑟琳覺得最美的風景是什麼？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A10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：她覺得當地濃濃的人情味讓她印象最深。因為阿姨很熱情，願意跟他們聊天。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用法二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人際與文化討論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教師可提供學生問題即時討論，或回家查找資料後下次上課與同學分享。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在你的文化中，「人情味」重要嗎？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你在臺灣體驗過怎樣的人情味？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請找一找並分享一個你覺得「簡直就是天堂」的地方，再告訴同學為什麼。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Wingdings" panose="05000000000000000000" pitchFamily="2" charset="2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Wingdings" panose="05000000000000000000" pitchFamily="2" charset="2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芫荽" pitchFamily="2" charset="-120"/>
                          <a:cs typeface="Times New Roman" panose="02020603050405020304" pitchFamily="18" charset="0"/>
                        </a:rPr>
                        <a:t>生詞學習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芫荽" pitchFamily="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芫荽" pitchFamily="2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教師：學習完課文，我們現在就來看看生詞。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1.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情境喚醒：標註生詞在課文中的用法</a:t>
                      </a: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教師：「課文中，冠廷問凱瑟琳決定好要出發去什麼樣的旅行？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學生：鐵道之旅。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3364121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14D6BDA-2A9B-47F2-2156-FA0B4582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0DFAF05-093C-EAEF-D242-7F9A6C4E3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79" y="1345434"/>
            <a:ext cx="1797783" cy="10056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20DAB43-F827-1C2A-2019-A57594646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55" y="1345433"/>
            <a:ext cx="1810300" cy="10056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F26386F-4905-5AB5-B789-6F9627CA5B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200" y="7221226"/>
            <a:ext cx="1808822" cy="10056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A838B67-9D2C-40E5-A106-8A168A0BA20F}"/>
              </a:ext>
            </a:extLst>
          </p:cNvPr>
          <p:cNvSpPr txBox="1"/>
          <p:nvPr/>
        </p:nvSpPr>
        <p:spPr>
          <a:xfrm>
            <a:off x="2443879" y="2280952"/>
            <a:ext cx="3893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p.22                          p.23</a:t>
            </a:r>
            <a:endParaRPr lang="zh-TW" altLang="en-US" sz="14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43B3C1E-6F3A-42D1-919C-D990F68D5659}"/>
              </a:ext>
            </a:extLst>
          </p:cNvPr>
          <p:cNvSpPr txBox="1"/>
          <p:nvPr/>
        </p:nvSpPr>
        <p:spPr>
          <a:xfrm>
            <a:off x="2543175" y="7221226"/>
            <a:ext cx="781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示例</a:t>
            </a:r>
            <a:r>
              <a:rPr lang="en-US" altLang="zh-TW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1</a:t>
            </a:r>
            <a:r>
              <a:rPr lang="zh-TW" altLang="en-US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：</a:t>
            </a:r>
            <a:r>
              <a:rPr lang="en-US" altLang="zh-TW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                    </a:t>
            </a:r>
            <a:endParaRPr lang="zh-TW" altLang="en-US" sz="14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1398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524883-5071-3C64-9525-12832B75E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C0106DB-7B4A-2129-7AB4-97B8FC487D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845811"/>
              </p:ext>
            </p:extLst>
          </p:nvPr>
        </p:nvGraphicFramePr>
        <p:xfrm>
          <a:off x="398527" y="377493"/>
          <a:ext cx="5917499" cy="877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用法二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</a:t>
                      </a:r>
                      <a:b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鐵道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是什麼意思？」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學生：「火車的路。」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教師：「在你的國家，搭火車觀光流行嗎？為什麼？」</a:t>
                      </a:r>
                      <a:b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教師：「旅行之前冠廷一直看著平板，沒辦法馬上做決定，凱瑟琳是怎麼說冠廷的呢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學生：「她說冠廷猶豫了好久。」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教師：「當你有很多選擇而無法做決定的時候，就可以用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猶豫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。」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用法二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猶豫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是什麼意思？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學生：「不知道怎麼決定。」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教師：「你做決定時是怎麼樣的？」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猶豫、決斷、衝動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…)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2.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意義建構與糾音：簡單解釋詞義，並帶領全班學生朗讀，確認聲調正確。</a:t>
                      </a: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="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教師：我們現在來看看生詞的例句，請先看圖片。</a:t>
                      </a:r>
                      <a:endParaRPr lang="en-US" altLang="zh-TW" sz="1400" b="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3.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提問與口語產出：以圖片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+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教師說明引導營造情境，再請學生輪流說出，或讀出簡報上的例句。</a:t>
                      </a: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 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提供各生詞提問示範與建議</a:t>
                      </a: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（以生詞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鐵道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為例）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教師：「左圖有幾個人背著背包在車站集合，請問他們打算做什麼呢？說說看右圖有什麼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DDA8B4-4DA1-ADBE-0469-06DDFAA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591B9AE-F151-B650-85A3-4146537ED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1" y="1980172"/>
            <a:ext cx="1804114" cy="10036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13A64E7-B702-518A-D2B6-F2F1C9CEDF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23" y="6201581"/>
            <a:ext cx="1760855" cy="9937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6DB4F37-45BE-6602-2223-78829C26B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140" y="6201581"/>
            <a:ext cx="1742440" cy="9791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7856E12-C1A7-442F-885A-CD350589E3AF}"/>
              </a:ext>
            </a:extLst>
          </p:cNvPr>
          <p:cNvSpPr txBox="1"/>
          <p:nvPr/>
        </p:nvSpPr>
        <p:spPr>
          <a:xfrm>
            <a:off x="2543175" y="1972951"/>
            <a:ext cx="781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示例</a:t>
            </a:r>
            <a:r>
              <a:rPr lang="en-US" altLang="zh-TW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2</a:t>
            </a:r>
            <a:r>
              <a:rPr lang="zh-TW" altLang="en-US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：</a:t>
            </a:r>
            <a:r>
              <a:rPr lang="en-US" altLang="zh-TW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                    </a:t>
            </a:r>
            <a:endParaRPr lang="zh-TW" altLang="en-US" sz="14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9827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8286D-6842-19DC-8DC7-7D78E0AE3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D1B53ED-9236-91CA-C4E7-637AD7A12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919457"/>
              </p:ext>
            </p:extLst>
          </p:nvPr>
        </p:nvGraphicFramePr>
        <p:xfrm>
          <a:off x="384402" y="628498"/>
          <a:ext cx="5917499" cy="834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（以生詞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猶豫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為例）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教師：「圖片中兩個主角的表情怎麼樣呢？是開心的嗎？當你跟他一樣的時候，你可以怎麼說？」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（以生詞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車廂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為例）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教師：「這位小姐在捷運裡面做什麼事？你覺得她可以這麼做嗎？右圖的男生怎麼了？你有沒有類似的經驗呢？」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（以生詞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吸引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為例）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教師：「左圖是哪裡？為什麼這麼多外國人喜歡去夜市？因為＿＿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原因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讓臺灣的夜市很吸引人。」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（以生詞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美景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為例）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教師：「男生在哪裡？風景怎麼樣？女生在做什麼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美景總是很吸引人，你最難忘的美景是什麼？」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（以生詞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體驗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為例）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教師：「這兩位遊客除了看風景，還看到了什麼？你覺得怎樣才能真正了解一個地方的生活和文化？你最想體驗臺灣的在地的美食還是自然風景？」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（以生詞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觀光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為例）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教師：「這些人在做什麼？右圖中他們拿著地圖和手機自拍。去別的地方參觀、旅遊的活動就是觀光。你覺得政府應該做什麼事讓外國人更想來臺灣？」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（以生詞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節奏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為例）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教師：「這兩張圖裡，左右兩半的「速度」有什麼不一樣？說一說你的生活節奏是怎麼樣的。」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（以生詞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放鬆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為例）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教師：「圖片中她們在做什麼呢？她們的感覺可能怎麼樣？做什麼事情可以讓你覺得放鬆？」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AD27B3C-E877-C310-37BC-093A34A42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2610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3E82DE-F962-A0E1-93A2-3EADD14F5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2FBE54D-EAD9-6CB4-C389-43A0411A6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456180"/>
              </p:ext>
            </p:extLst>
          </p:nvPr>
        </p:nvGraphicFramePr>
        <p:xfrm>
          <a:off x="471488" y="628498"/>
          <a:ext cx="5917499" cy="834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（以生詞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特色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為例）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教師：「請問右圖是哪裡？賣什麼？這些食物很特別，是別的地方吃不到的，只有那裡才有。請同學分享你家鄉的特色食物。」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（以生詞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印象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為例）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教師：「左圖是誰，你覺得他看起來怎麼樣？留在你心裡的感覺和記憶就是印象。回想一下你的經驗你最近去哪裡旅行？這趟旅行中，哪個景點讓你最有印象？」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（以生詞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人情味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為例）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比較左右兩圖，這兩張圖片分別給你什麼感覺？哪一種的氣氛讓你覺得比較溫暖？人與人之間充滿熱情、主動關心的溫暖感覺，就是臺灣最驕傲的人情味。」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左圖：老人笑著送蘋果給顧客，大家開心地聊天；右圖：城市裡，每個人都撐著傘、低頭看著手機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用法二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使用字卡並帶領口說活動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教師可將學生依人數平均分為幾組，將本課字卡發下後請學生小組複習生詞，因詞彙數量不算龐大，亦可發下空白卡片，讓小組分工合作，將漢字寫在空白卡片上，製作字卡。接著，活動說明如下：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每組將字卡平均分給組員，接著由其中一人扮演老師，展示自己手裡的字卡問其他組員。重複以上動作直至字卡全數展示完畢。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字卡複習完後，向學生說明第二輪活動規則。教師：「不能說你字卡上的字，請用其他方式敘述生詞，讓組員猜出你字卡上的字。」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結束後，教師詢問學生最難敘述的詞彙是哪一個，並示範敘述該生詞。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若時間允許，也可由教師敘述生詞，讓全班學生猜一輪，當作複習。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以上活動，教師盡量扮演陪同、協助角色，以最少干涉學生活動進行為主。</a:t>
                      </a:r>
                      <a:endParaRPr lang="zh-TW" alt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D55646D-1B29-6A0D-7D44-5130518A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5534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0D0D1-2D0F-7F41-90AF-1A9184E3F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8469F45-0E80-477D-9E07-532328F9A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079" y="1307063"/>
            <a:ext cx="2046518" cy="11487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010DA13-31DC-8FF2-6492-970E53107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547508"/>
              </p:ext>
            </p:extLst>
          </p:nvPr>
        </p:nvGraphicFramePr>
        <p:xfrm>
          <a:off x="471488" y="628498"/>
          <a:ext cx="5917499" cy="834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272839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4.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專有名詞回顧與連結：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zh-TW" alt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 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提問喚醒學生記憶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課文中，我們跟著冠廷和凱瑟琳認識了臺灣的鐵道旅遊。大家還記得可以吃甜點的火車叫什麼名字？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凱瑟琳最後決定搭的「山嵐號」長什麼樣子？有哪些特色呢？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請看一下這個臺灣地圖，如果我搭「海風號」在臺灣西部，可以看到哪一片海洋？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搭「山嵐號」到花蓮和臺東，可以看到怎麼樣的風景和地形？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在花東縱谷，凱瑟琳說她想做什麼？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不僅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還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…)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美英阿姨要他們一定要去嘗嘗的原住民族美食是什麼呢？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用法二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 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讓學生擔任說明的角色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教師展示簡報第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51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頁的內容，讓學生看一看簡報上的照片後，給出指令：</a:t>
                      </a:r>
                      <a:b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教師：「這裡有一些課本裡的生詞，你們都還記得嗎？現在，有沒有人願意介紹這些生詞？不需要說得很難，用自己的話說出來就可以。」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教師可以其中一個詞彙示範，讓學生可以照著教師的方式仿說。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每一個詞彙介紹結束後，教師可詢問其他學生是否想要補充說明：「他說得很棒對不對？還有沒有人想再多說一點○○○這個生詞？」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最後，教師可根據學生表現情況，額外安排家庭作業，比如說，請學生扮演導遊，介紹自己旅行經驗中，印象最深刻的一個交通、美食、地方、文化、音樂、地形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……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等的特色。可於下次課堂中分享，或以其他報告形式繳交。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FCD0450-01F4-BED6-756B-61F06C16D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6119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0D0D1-2D0F-7F41-90AF-1A9184E3F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010DA13-31DC-8FF2-6492-970E53107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541522"/>
              </p:ext>
            </p:extLst>
          </p:nvPr>
        </p:nvGraphicFramePr>
        <p:xfrm>
          <a:off x="471488" y="628498"/>
          <a:ext cx="5917499" cy="834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5.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課堂檢核：看圖選生詞造句活動</a:t>
                      </a:r>
                      <a:b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 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教師引導學生說出情境中的詞彙及句子</a:t>
                      </a: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b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教師：剛剛在練習時，大家都能給出很棒的個人經驗。不過，光是聽懂還不夠，請大家看圖片，用生詞造句。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教師：請大家仔細觀察這張圖片。這位先生在哪裡？他手上拿著什麼？看他的表情，你們覺得他遇到什麼困難？為什麼看起來這麼煩惱呢？大家買手機的時候也會猶豫很久嗎？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教師：圖片中女生把書都丟掉，你覺得她剛完成什麼事？她去做了什麼事情？她現在的心情或身體狀態怎麼樣？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教師：大家觀察一下路上的人都在做什麼？你覺得這個上班族看起來怎麼樣？為什麼他看起來這麼累？如果你住在這裡，你的生活會怎樣？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FCD0450-01F4-BED6-756B-61F06C16D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9DBBCD0-85DA-8661-E4B4-15C89FBAC7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648" y="1515014"/>
            <a:ext cx="1776301" cy="9942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DEBF5B4-A63E-1BA1-9D32-268B6762D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74" y="3196872"/>
            <a:ext cx="1783075" cy="9942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97B39C5-C200-477D-7C04-EBDEE99B34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07" y="5142636"/>
            <a:ext cx="1743661" cy="9942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E98250D-E31F-1CDE-2EEC-5B87A6D107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07" y="6950896"/>
            <a:ext cx="1782778" cy="9942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9274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304953-1D12-E42F-1B23-93A50C88A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57861D5-0EB9-1212-D7EF-8A30441BA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907047"/>
              </p:ext>
            </p:extLst>
          </p:nvPr>
        </p:nvGraphicFramePr>
        <p:xfrm>
          <a:off x="471488" y="628498"/>
          <a:ext cx="5917499" cy="855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教師：圖裡面的左邊男生跟誰見面？你覺得穿著西裝的男人給你什麼感覺？男生在想什麼？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教師：看看這位男生去了哪裡？他看到了什麼？這家店跟一般的店有什麼不一樣的地方？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教師：圖中的男生整理行李想要去哪裡？他為什麼想要出國？到不一樣的地方生活做些什麼？你也想要感受不一樣的生活方式嗎，為什麼？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用法二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 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重複利用簡報，擴大練習範圍</a:t>
                      </a: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="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教學簡報的</a:t>
                      </a:r>
                      <a:r>
                        <a:rPr lang="en-US" altLang="zh-TW" sz="1400" b="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54</a:t>
                      </a:r>
                      <a:r>
                        <a:rPr lang="zh-TW" altLang="en-US" sz="1400" b="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至</a:t>
                      </a:r>
                      <a:r>
                        <a:rPr lang="en-US" altLang="zh-TW" sz="1400" b="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60</a:t>
                      </a:r>
                      <a:r>
                        <a:rPr lang="zh-TW" altLang="en-US" sz="1400" b="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頁，提供了情境圖、預設搭配詞彙，以及其他詞彙干擾項。教師除了複習與情境圖對應的重點詞彙外，亦可使用畫面上其他詞彙擴大學生的練習量。比如說：</a:t>
                      </a:r>
                      <a:endParaRPr lang="en-US" altLang="zh-TW" sz="1400" b="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讓學生看情境圖，並將簡報頁面所有的詞彙播放出來，請學生在其中選擇一個以上的詞彙造句，或用小段落描述情境圖。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一個同學說話時，其他同學須認真聽，待發表結束後，其他同學要指出自己聽到了哪些畫面上的詞彙。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此活動亦可分組進行，由教師巡視並輔助。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1A70791-D548-D5F9-AEE8-1016843C9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C9129C2-13C0-F0BD-A24D-46C504D19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40" y="1153761"/>
            <a:ext cx="1874520" cy="10579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A84F76B-85F0-F3A3-3737-538116757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40" y="2838140"/>
            <a:ext cx="1898015" cy="10693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A25B027-FC6D-B5FB-59A9-7229322956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20" y="4533949"/>
            <a:ext cx="1892935" cy="10693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4727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304953-1D12-E42F-1B23-93A50C88A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57861D5-0EB9-1212-D7EF-8A30441BA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608793"/>
              </p:ext>
            </p:extLst>
          </p:nvPr>
        </p:nvGraphicFramePr>
        <p:xfrm>
          <a:off x="471488" y="628498"/>
          <a:ext cx="5917499" cy="8583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59796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5113379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芫荽" pitchFamily="2" charset="-120"/>
                          <a:cs typeface="Times New Roman" panose="02020603050405020304" pitchFamily="18" charset="0"/>
                        </a:rPr>
                        <a:t>語法學習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芫荽" pitchFamily="2" charset="-120"/>
                          <a:cs typeface="Times New Roman" panose="02020603050405020304" pitchFamily="18" charset="0"/>
                        </a:rPr>
                        <a:t>１５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芫荽" pitchFamily="2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教師：「這些生詞怎麼用，大家都已經會了。接下來我們要練習幾個語法。」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1.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語意及語用導入：</a:t>
                      </a: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語法一「不僅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，也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」訓練學生同時描述多項優點（遞進關係），增加表達的豐富度。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教師：「當你想要跟別人說某件事或某個東西，同時擁有兩個優點，或者同時有兩個缺點，可以使用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不僅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，也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B』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加強語氣。請注意：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句子之中的主語（Ｓ）是可以省略的，讓整句話聽起來更自然。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685800" lvl="1" indent="-342900"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和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B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的方向要一樣。如果前面是好事，後面也要是好事；如果前面是壞事，後面也需要是壞事。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2.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課文語法回顧：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喚起學生對課文的記憶，透過熟悉的上下文理解語法結構。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教師：「課文中冠廷說搭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海風號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的優點是？」學生：「我們不僅看得到西部的臺灣海峽，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我們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也能在車廂內吃到特別的甜點。」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教師：「在這個句子裡，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人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一樣，所以說一次就好了。」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教師：「課文中凱瑟琳選擇搭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山嵐號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的原因是什麼？她說了什麼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請同學一起唸。」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0073691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1A70791-D548-D5F9-AEE8-1016843C9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17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E41B0C0-E2D2-1FE0-7814-DFF199F617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99" y="3042848"/>
            <a:ext cx="1902382" cy="10693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EEF4983-D4B9-4CD8-AE7C-AC8E2AAC65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15" y="6526537"/>
            <a:ext cx="1769745" cy="9944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9D8E616-EB5A-46E5-9797-386FEAFAA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065" y="6540507"/>
            <a:ext cx="1749425" cy="9848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8013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A6D9EA-29A8-57D0-76E8-4A202C0D8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F7C96419-154E-966C-5C50-BB5CBCE7F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551043"/>
              </p:ext>
            </p:extLst>
          </p:nvPr>
        </p:nvGraphicFramePr>
        <p:xfrm>
          <a:off x="471488" y="628498"/>
          <a:ext cx="5917499" cy="855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3.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情境語法教學：：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教師：「這位是林先生，你覺得他的工作是什麼？請用</a:t>
                      </a:r>
                      <a:r>
                        <a:rPr lang="en-US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不僅</a:t>
                      </a:r>
                      <a:r>
                        <a:rPr lang="en-US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</a:t>
                      </a: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，也</a:t>
                      </a:r>
                      <a:r>
                        <a:rPr lang="en-US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…』</a:t>
                      </a: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說說看。」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教師：「請同學再看一下這三個句子，一樣的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人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只要說一次就好了，對嗎？如果大家都懂了，我們就一起做個小練習！」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4.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小試身手：圖片引導熟悉語法架構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上左圖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教師：「請看圖片說一說，為什麼大家推薦搭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海風號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去旅行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上右圖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教師：「你覺得他們在哪裡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那裡有什麼優點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除了空氣好還有呢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----------------------------------------------------------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教師：「再來看本課的第二個語法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難怪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。」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1.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語意及語用導入：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「難怪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」訓練學生從觀察到的結果中推論出原因（恍然大悟的邏輯）。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教師：「當你聽完別人說的話，突然明白了某件事的原因，然後有一種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喔！原來是這樣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的感覺。我們把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新聽到的資訊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和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過去的觀察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連接起來，我們一起來看看怎麼用。」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82D5132-4784-84FF-8570-8945FA174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18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6B1045C-7D5A-FD38-94BA-443BBCBCB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41" y="1300194"/>
            <a:ext cx="1780540" cy="10001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B83C09E-BEDD-EB1C-5BDE-A9E1936EF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11" y="1310354"/>
            <a:ext cx="1791970" cy="9899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2F572A3-5EB0-4DF9-9752-53B0D7340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41" y="4054618"/>
            <a:ext cx="1771015" cy="9848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0D92525-8FC5-468F-8E68-FB10DB3570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43" y="4056523"/>
            <a:ext cx="1754505" cy="9829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99CD127-8334-416C-A834-D6E899B3CF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3837" y="7284978"/>
            <a:ext cx="1764665" cy="9926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8633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874364" y="1380767"/>
            <a:ext cx="2220603" cy="1473130"/>
            <a:chOff x="0" y="-15792"/>
            <a:chExt cx="906880" cy="601618"/>
          </a:xfrm>
        </p:grpSpPr>
        <p:sp>
          <p:nvSpPr>
            <p:cNvPr id="6" name="Freeform 10"/>
            <p:cNvSpPr/>
            <p:nvPr/>
          </p:nvSpPr>
          <p:spPr>
            <a:xfrm>
              <a:off x="0" y="0"/>
              <a:ext cx="906880" cy="544468"/>
            </a:xfrm>
            <a:custGeom>
              <a:avLst/>
              <a:gdLst/>
              <a:ahLst/>
              <a:cxnLst/>
              <a:rect l="l" t="t" r="r" b="b"/>
              <a:pathLst>
                <a:path w="906880" h="544468">
                  <a:moveTo>
                    <a:pt x="0" y="0"/>
                  </a:moveTo>
                  <a:lnTo>
                    <a:pt x="906880" y="0"/>
                  </a:lnTo>
                  <a:lnTo>
                    <a:pt x="906880" y="544468"/>
                  </a:lnTo>
                  <a:lnTo>
                    <a:pt x="0" y="544468"/>
                  </a:lnTo>
                  <a:close/>
                </a:path>
              </a:pathLst>
            </a:custGeom>
            <a:gradFill rotWithShape="1">
              <a:gsLst>
                <a:gs pos="0">
                  <a:srgbClr val="F1EDE0">
                    <a:alpha val="100000"/>
                  </a:srgbClr>
                </a:gs>
                <a:gs pos="50000">
                  <a:srgbClr val="F1DFBC">
                    <a:alpha val="100000"/>
                  </a:srgbClr>
                </a:gs>
                <a:gs pos="100000">
                  <a:srgbClr val="E6CE9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11"/>
            <p:cNvSpPr txBox="1"/>
            <p:nvPr/>
          </p:nvSpPr>
          <p:spPr>
            <a:xfrm>
              <a:off x="0" y="-15792"/>
              <a:ext cx="906880" cy="601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r>
                <a:rPr lang="en-US" sz="2288" dirty="0" err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Klein"/>
                  <a:sym typeface="Klein"/>
                </a:rPr>
                <a:t>注音版簡報</a:t>
              </a:r>
              <a:endParaRPr lang="en-US" sz="2288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lein"/>
                <a:sym typeface="Klein"/>
              </a:endParaRPr>
            </a:p>
            <a:p>
              <a:pPr algn="ctr">
                <a:lnSpc>
                  <a:spcPts val="3205"/>
                </a:lnSpc>
              </a:pPr>
              <a:r>
                <a:rPr lang="en-US" sz="2288" dirty="0" err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Klein"/>
                  <a:sym typeface="Klein"/>
                </a:rPr>
                <a:t>截圖</a:t>
              </a:r>
              <a:endParaRPr lang="en-US" sz="2288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lein"/>
                <a:sym typeface="Klein"/>
              </a:endParaRPr>
            </a:p>
          </p:txBody>
        </p:sp>
      </p:grpSp>
      <p:sp>
        <p:nvSpPr>
          <p:cNvPr id="8" name="TextBox 13"/>
          <p:cNvSpPr txBox="1"/>
          <p:nvPr/>
        </p:nvSpPr>
        <p:spPr>
          <a:xfrm>
            <a:off x="3429000" y="1521015"/>
            <a:ext cx="2400984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【</a:t>
            </a: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上課簡報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】</a:t>
            </a:r>
          </a:p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注音版PPT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1份</a:t>
            </a:r>
          </a:p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注音版PDF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1份</a:t>
            </a:r>
          </a:p>
        </p:txBody>
      </p:sp>
      <p:grpSp>
        <p:nvGrpSpPr>
          <p:cNvPr id="9" name="Group 14"/>
          <p:cNvGrpSpPr/>
          <p:nvPr/>
        </p:nvGrpSpPr>
        <p:grpSpPr>
          <a:xfrm>
            <a:off x="874364" y="2853294"/>
            <a:ext cx="2220603" cy="1473130"/>
            <a:chOff x="0" y="-36603"/>
            <a:chExt cx="906880" cy="601618"/>
          </a:xfrm>
        </p:grpSpPr>
        <p:sp>
          <p:nvSpPr>
            <p:cNvPr id="10" name="Freeform 15"/>
            <p:cNvSpPr/>
            <p:nvPr/>
          </p:nvSpPr>
          <p:spPr>
            <a:xfrm>
              <a:off x="0" y="0"/>
              <a:ext cx="906880" cy="544468"/>
            </a:xfrm>
            <a:custGeom>
              <a:avLst/>
              <a:gdLst/>
              <a:ahLst/>
              <a:cxnLst/>
              <a:rect l="l" t="t" r="r" b="b"/>
              <a:pathLst>
                <a:path w="906880" h="544468">
                  <a:moveTo>
                    <a:pt x="0" y="0"/>
                  </a:moveTo>
                  <a:lnTo>
                    <a:pt x="906880" y="0"/>
                  </a:lnTo>
                  <a:lnTo>
                    <a:pt x="906880" y="544468"/>
                  </a:lnTo>
                  <a:lnTo>
                    <a:pt x="0" y="544468"/>
                  </a:lnTo>
                  <a:close/>
                </a:path>
              </a:pathLst>
            </a:custGeom>
            <a:gradFill rotWithShape="1">
              <a:gsLst>
                <a:gs pos="0">
                  <a:srgbClr val="F1EDE0">
                    <a:alpha val="100000"/>
                  </a:srgbClr>
                </a:gs>
                <a:gs pos="50000">
                  <a:srgbClr val="F1DFBC">
                    <a:alpha val="100000"/>
                  </a:srgbClr>
                </a:gs>
                <a:gs pos="100000">
                  <a:srgbClr val="E6CE9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6"/>
            <p:cNvSpPr txBox="1"/>
            <p:nvPr/>
          </p:nvSpPr>
          <p:spPr>
            <a:xfrm>
              <a:off x="0" y="-36603"/>
              <a:ext cx="906880" cy="601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r>
                <a:rPr lang="en-US" sz="2288" dirty="0" err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Klein"/>
                  <a:sym typeface="Klein"/>
                </a:rPr>
                <a:t>漢拼版簡報</a:t>
              </a:r>
              <a:endParaRPr lang="en-US" sz="2288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lein"/>
                <a:sym typeface="Klein"/>
              </a:endParaRPr>
            </a:p>
            <a:p>
              <a:pPr algn="ctr">
                <a:lnSpc>
                  <a:spcPts val="3205"/>
                </a:lnSpc>
              </a:pPr>
              <a:r>
                <a:rPr lang="en-US" sz="2288" dirty="0" err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Klein"/>
                  <a:sym typeface="Klein"/>
                </a:rPr>
                <a:t>截圖</a:t>
              </a:r>
              <a:endParaRPr lang="en-US" sz="2288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lein"/>
                <a:sym typeface="Klein"/>
              </a:endParaRPr>
            </a:p>
          </p:txBody>
        </p:sp>
      </p:grpSp>
      <p:sp>
        <p:nvSpPr>
          <p:cNvPr id="12" name="TextBox 17"/>
          <p:cNvSpPr txBox="1"/>
          <p:nvPr/>
        </p:nvSpPr>
        <p:spPr>
          <a:xfrm>
            <a:off x="3429001" y="3199328"/>
            <a:ext cx="2400984" cy="736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漢拼版PPT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1份</a:t>
            </a:r>
          </a:p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漢拼版PDF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1份</a:t>
            </a:r>
          </a:p>
        </p:txBody>
      </p:sp>
      <p:sp>
        <p:nvSpPr>
          <p:cNvPr id="19" name="TextBox 24"/>
          <p:cNvSpPr txBox="1"/>
          <p:nvPr/>
        </p:nvSpPr>
        <p:spPr>
          <a:xfrm>
            <a:off x="3361673" y="5620365"/>
            <a:ext cx="2535640" cy="1545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【</a:t>
            </a: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課堂活動設計單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】</a:t>
            </a:r>
          </a:p>
          <a:p>
            <a:pPr algn="ctr">
              <a:lnSpc>
                <a:spcPts val="3100"/>
              </a:lnSpc>
            </a:pPr>
            <a:r>
              <a:rPr lang="zh-TW" alt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學生講義</a:t>
            </a:r>
            <a:endParaRPr lang="en-US" sz="2200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注音版PPT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1份</a:t>
            </a:r>
          </a:p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注音版PDF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1份</a:t>
            </a:r>
          </a:p>
        </p:txBody>
      </p:sp>
      <p:sp>
        <p:nvSpPr>
          <p:cNvPr id="20" name="TextBox 25"/>
          <p:cNvSpPr txBox="1"/>
          <p:nvPr/>
        </p:nvSpPr>
        <p:spPr>
          <a:xfrm>
            <a:off x="3429001" y="7469272"/>
            <a:ext cx="2400984" cy="1147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zh-TW" alt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學生講義</a:t>
            </a:r>
            <a:endParaRPr lang="en-US" sz="2200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漢拼版PPT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1份</a:t>
            </a:r>
          </a:p>
          <a:p>
            <a:pPr algn="ctr">
              <a:lnSpc>
                <a:spcPts val="310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漢拼版PDF</a:t>
            </a:r>
            <a:r>
              <a:rPr lang="en-US" sz="22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1份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46" y="4631100"/>
            <a:ext cx="5356309" cy="390734"/>
          </a:xfrm>
          <a:prstGeom prst="rect">
            <a:avLst/>
          </a:prstGeom>
        </p:spPr>
      </p:pic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1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3366D15-B891-5D23-0FAB-4B761DFB2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3" y="2923197"/>
            <a:ext cx="2196224" cy="137264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F31ADE2-ED4D-B96B-9346-C42934696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4" y="1380766"/>
            <a:ext cx="2220603" cy="138787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37CCDF77-CD79-2165-7F7A-56FCAC138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3" y="7303260"/>
            <a:ext cx="2220603" cy="1387877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D409373F-F123-670C-A059-23C472854B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4" y="5549936"/>
            <a:ext cx="2220604" cy="13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92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C80765-75F7-962F-4351-C1D9E1E85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FC880D5-E8F4-F5B2-09AA-F6C367DA66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907797"/>
              </p:ext>
            </p:extLst>
          </p:nvPr>
        </p:nvGraphicFramePr>
        <p:xfrm>
          <a:off x="471488" y="628498"/>
          <a:ext cx="5917499" cy="834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2.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課文語法回顧：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教師：「美英阿姨說臺灣東部的生活怎麼樣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凱瑟琳聽到之後說了什麼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是什麼原因凱瑟琳會有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喔！原來是這樣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的感覺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學生：「因為臺灣東部的生活節奏比較慢，不像都市那麼緊張。」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教師：「你怎麼用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難怪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來說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學生：「難怪我現在覺得很放鬆，壓力都不見了。」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教師：「課文中冠廷知道了花蓮和臺東風景好，食物又特別，出現了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喔！原來是這樣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的感覺，他應該怎麼說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3.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情境語法教學：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教師：「這個女生拿著手機想分享音樂給男生，她會說什麼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如果是你，你會說什麼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 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請同學使用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難怪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說出完整的句子。」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教師：「你呢？你有沒有經驗過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喔！原來是這樣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的感覺？請說說看。」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4.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小試身手：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教師：「那裡的風景怎麼樣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女生覺得這裡有什麼吸引人的？可以怎麼說？」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725CA1C-455A-ECBD-473B-DE1FEAD60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10EACEE-ACB5-FE7F-C638-3D47E997A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1056" y="1295084"/>
            <a:ext cx="1744133" cy="9810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B8ED24C-DA4F-B35D-21FA-91A8382FAE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2122" y="1296989"/>
            <a:ext cx="1729457" cy="9728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09BB7CA-DD77-DC29-39C3-14BAAF1E6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3989" y="4946650"/>
            <a:ext cx="1766837" cy="9944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F22C819-B477-FADA-5E9A-8493209847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6585" y="4952365"/>
            <a:ext cx="1757680" cy="9886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9B1D104-4EB4-71AA-D6FC-3E49122136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5868" y="7478364"/>
            <a:ext cx="1783080" cy="10029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5983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649ECD-4EB5-DEED-FD13-3E878A11A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3F9186F-EDD3-70E5-CF93-86B87A6AE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71111"/>
              </p:ext>
            </p:extLst>
          </p:nvPr>
        </p:nvGraphicFramePr>
        <p:xfrm>
          <a:off x="471488" y="628498"/>
          <a:ext cx="5917499" cy="852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教師：「坐在電腦前面的男生，他看起來怎麼樣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他黑眼圈很深，還趴在桌上。請一位同學讀一讀，圖中的女生說了什麼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?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如果你是站著的那個男生，你會怎麼說？」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用法二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 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學生主導語法學習，擴展口語能力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在</a:t>
                      </a:r>
                      <a:r>
                        <a:rPr lang="en-US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中，主要由教師領導學生「讀懂」情境圖，若學生的程度與學習狀況允許，教師可先展示情境圖，交由學生來敘述所看到的情境內容，若有表達不清之處再由教師協助。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這樣的過程中，學生的練習不限於課本內的詞彙語法，並可將所思所想透過口頭的方式展現出來，可訓練學生的表達能力，同時也能鞏固課內應學的語法架構，一舉兩得。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2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----------------------------------------------------------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課堂檢核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語法大考驗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</a:t>
                      </a:r>
                      <a:b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依據圖片線索，進行雙人口語產出與發表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zh-TW" alt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教師：「請大家看圖片，兩個人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一組對話。在每個情境中，你們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都會看到像左邊這樣的提示。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例如：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這家店的優點是珍珠很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彈、杯子很可愛，讓這家店有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很多人排隊。現在我們請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同學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和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B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同學讀一下這個對話。」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0157A98-E954-9C0F-DD0F-729BB163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668F39E-CE58-48A1-7DF8-A68E141261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0834" y="1070389"/>
            <a:ext cx="1789905" cy="10068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AC59ED9-5BAA-1052-DD80-740173E69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496" y="5966080"/>
            <a:ext cx="1792602" cy="10041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D1EFDFD-87AF-FE97-05E5-89D5115699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98" y="7149274"/>
            <a:ext cx="1213514" cy="19102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3568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91EA23-8808-D68C-DFD5-D2489DCD9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5F81142-097E-B773-3172-370322E9C4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072278"/>
              </p:ext>
            </p:extLst>
          </p:nvPr>
        </p:nvGraphicFramePr>
        <p:xfrm>
          <a:off x="471488" y="628498"/>
          <a:ext cx="5917499" cy="834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教師：「請大家完成下面幾個對話。你可以用很多不同的語法來練習，但一定要用到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不僅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，也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、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難怪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…』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這兩個語法！現在計時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N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分鐘讓大家完成。」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參考解答：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Ａ：這間民宿為什麼這麼難訂？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Ｂ：因為這間民宿不僅風景很美，老闆準備的早餐也很有特色。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Ａ：喔！聽你這樣說，難怪半年前就要預訂！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參考解答：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Ａ：那個新同事為什麼升職升得這麼快？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Ｂ：因為他不僅做事效率很高，解決問題的能力也很強。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Ａ：喔！聽你這樣說，難怪老闆這麼看重他！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參考解答：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Ａ：這家小吃攤為什麼這麼多人排隊？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Ｂ：因為不僅菜的味道很道地，老闆給的份量也非常大。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Ａ：難怪大家願意排隊等一個小時！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41FD2A9-5B23-079C-40DA-0E077C4EE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2B2847-B79F-AF25-BC18-4067F2F36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t="24618" r="4167" b="6701"/>
          <a:stretch>
            <a:fillRect/>
          </a:stretch>
        </p:blipFill>
        <p:spPr>
          <a:xfrm>
            <a:off x="3677557" y="1915379"/>
            <a:ext cx="1503045" cy="14116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84EBD67-3757-9C7D-02AB-F9F28E924F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57" y="4396263"/>
            <a:ext cx="1732915" cy="9671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10D8D73-E2F1-30F7-2324-982948E95E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57" y="6622460"/>
            <a:ext cx="1355090" cy="12998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077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0DB804-DD73-5251-8C4B-444F5FE99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D58E4C8-797A-39DE-D8AD-6F9A091E8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398281"/>
              </p:ext>
            </p:extLst>
          </p:nvPr>
        </p:nvGraphicFramePr>
        <p:xfrm>
          <a:off x="471488" y="628498"/>
          <a:ext cx="5917499" cy="822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參考解答：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Ａ：為什麼這個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YouTuber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這麼紅？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Ｂ：因為她不僅華語的發音很標準，也很懂臺灣的文化。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Ａ：聽你這樣說，難怪她的影片這麼受歡迎！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芫荽" pitchFamily="2" charset="-120"/>
                          <a:cs typeface="Times New Roman" panose="02020603050405020304" pitchFamily="18" charset="0"/>
                        </a:rPr>
                        <a:t>綜合活動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芫荽" pitchFamily="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芫荽" pitchFamily="2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教師：「我們的鐵道之旅就要結束了！在旅程的最後，我們要一起錄製一集旅遊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Podcast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。請大家兩人一組，我們要角色扮演。」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1.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活動說明與角色分配：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教師：「這場訪問有兩個角色：一位是主持人，負責熱情地提問並回應，另一位是旅遊達人，負責回答問題並分享經驗。你們的任務是設計一段大約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2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分鐘的對話。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播放示範對話音訊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請特別注意，一定要用到我們今天學過的生詞和語法！」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2.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選擇題目與分組討論：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快速帶過題目，給予學生討論時間。教師在此階段需下台巡視，擔任提供協助、控制活動順利進行的角色。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教師：「講義上有五個非常有趣的題目，請各組挑選一個你們最想聊的主題。和你的組員一起討論，然後把對話寫下來。」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469846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DE50AE9-B8B7-8B71-107C-D3645478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981C6AF-7415-2CCF-BDC0-B325CBFF1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34" y="1144163"/>
            <a:ext cx="1447800" cy="12896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925072F-A47E-E7C5-BD1C-261AB80C67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34" y="5995658"/>
            <a:ext cx="1739265" cy="9779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800D38A-1588-9379-FBD1-8BB723563D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74" y="5988673"/>
            <a:ext cx="1792605" cy="9848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1391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8FD778-CA0D-D974-88BA-109AF7429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02D2A04-5E57-B0E1-1748-74CD44023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261422"/>
              </p:ext>
            </p:extLst>
          </p:nvPr>
        </p:nvGraphicFramePr>
        <p:xfrm>
          <a:off x="471488" y="628498"/>
          <a:ext cx="5917499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3.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上台展演與教師回饋：</a:t>
                      </a: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邀請學生上台演示設計的對話。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回饋用語：「這組表現得非常有默契！主持人的開場非常有活力」、「這組把我們今天學到的生詞都用得非常好」、「他們的語法說得很清楚」、「老師聽了他們的介紹真的好想去哦！」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4.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課程總結：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教師在此階段可針對今日的課程進行簡短收尾與講評，並交代合適的課後作業與下次課堂學習主題與任務。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教師收尾範例：「大家今天的表現太精彩了！我們今天不僅認識了臺灣鐵道的美景、美食與文化，也學會了怎麼用生詞和語法描述旅遊經驗。下次如果有時間，大家可以和家人、朋友，一起去體驗一下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『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鐵道上的臺灣味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』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！我們今天的課就上到這邊，謝謝大家，下課！」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10FB4A9-91D6-9E7B-3083-BBDEE018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9724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/>
          <p:nvPr/>
        </p:nvGrpSpPr>
        <p:grpSpPr>
          <a:xfrm>
            <a:off x="401130" y="5241201"/>
            <a:ext cx="71363" cy="2011512"/>
            <a:chOff x="0" y="0"/>
            <a:chExt cx="20959" cy="590778"/>
          </a:xfrm>
        </p:grpSpPr>
        <p:sp>
          <p:nvSpPr>
            <p:cNvPr id="6" name="Freeform 11"/>
            <p:cNvSpPr/>
            <p:nvPr/>
          </p:nvSpPr>
          <p:spPr>
            <a:xfrm>
              <a:off x="0" y="0"/>
              <a:ext cx="20959" cy="590778"/>
            </a:xfrm>
            <a:custGeom>
              <a:avLst/>
              <a:gdLst/>
              <a:ahLst/>
              <a:cxnLst/>
              <a:rect l="l" t="t" r="r" b="b"/>
              <a:pathLst>
                <a:path w="20959" h="590778">
                  <a:moveTo>
                    <a:pt x="0" y="0"/>
                  </a:moveTo>
                  <a:lnTo>
                    <a:pt x="20959" y="0"/>
                  </a:lnTo>
                  <a:lnTo>
                    <a:pt x="20959" y="590778"/>
                  </a:lnTo>
                  <a:lnTo>
                    <a:pt x="0" y="590778"/>
                  </a:lnTo>
                  <a:close/>
                </a:path>
              </a:pathLst>
            </a:custGeom>
            <a:solidFill>
              <a:srgbClr val="003352"/>
            </a:solidFill>
          </p:spPr>
        </p:sp>
        <p:sp>
          <p:nvSpPr>
            <p:cNvPr id="7" name="TextBox 12"/>
            <p:cNvSpPr txBox="1"/>
            <p:nvPr/>
          </p:nvSpPr>
          <p:spPr>
            <a:xfrm>
              <a:off x="0" y="-38100"/>
              <a:ext cx="20959" cy="628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0"/>
                </a:lnSpc>
              </a:pPr>
              <a:endParaRPr sz="1040"/>
            </a:p>
          </p:txBody>
        </p:sp>
      </p:grpSp>
      <p:sp>
        <p:nvSpPr>
          <p:cNvPr id="8" name="TextBox 13"/>
          <p:cNvSpPr txBox="1"/>
          <p:nvPr/>
        </p:nvSpPr>
        <p:spPr>
          <a:xfrm>
            <a:off x="653809" y="5366678"/>
            <a:ext cx="5803061" cy="163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出版機關：中華民國僑務委員會</a:t>
            </a:r>
          </a:p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主編：林翠雲</a:t>
            </a:r>
          </a:p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統籌：陳嬿汝 </a:t>
            </a:r>
            <a:r>
              <a:rPr lang="en-US" altLang="zh-TW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葉亭妤、王宣勳</a:t>
            </a:r>
          </a:p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編寫：黃荔萍</a:t>
            </a:r>
          </a:p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審查：文藻外語大學線上華語教學中心師資團隊</a:t>
            </a:r>
          </a:p>
        </p:txBody>
      </p:sp>
    </p:spTree>
    <p:extLst>
      <p:ext uri="{BB962C8B-B14F-4D97-AF65-F5344CB8AC3E}">
        <p14:creationId xmlns:p14="http://schemas.microsoft.com/office/powerpoint/2010/main" val="398962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/>
          <p:nvPr/>
        </p:nvGrpSpPr>
        <p:grpSpPr>
          <a:xfrm>
            <a:off x="951193" y="683055"/>
            <a:ext cx="2220603" cy="1473130"/>
            <a:chOff x="0" y="-38478"/>
            <a:chExt cx="906880" cy="601618"/>
          </a:xfrm>
        </p:grpSpPr>
        <p:sp>
          <p:nvSpPr>
            <p:cNvPr id="5" name="Freeform 8"/>
            <p:cNvSpPr/>
            <p:nvPr/>
          </p:nvSpPr>
          <p:spPr>
            <a:xfrm>
              <a:off x="0" y="0"/>
              <a:ext cx="906880" cy="544468"/>
            </a:xfrm>
            <a:custGeom>
              <a:avLst/>
              <a:gdLst/>
              <a:ahLst/>
              <a:cxnLst/>
              <a:rect l="l" t="t" r="r" b="b"/>
              <a:pathLst>
                <a:path w="906880" h="544468">
                  <a:moveTo>
                    <a:pt x="0" y="0"/>
                  </a:moveTo>
                  <a:lnTo>
                    <a:pt x="906880" y="0"/>
                  </a:lnTo>
                  <a:lnTo>
                    <a:pt x="906880" y="544468"/>
                  </a:lnTo>
                  <a:lnTo>
                    <a:pt x="0" y="544468"/>
                  </a:lnTo>
                  <a:close/>
                </a:path>
              </a:pathLst>
            </a:custGeom>
            <a:gradFill rotWithShape="1">
              <a:gsLst>
                <a:gs pos="0">
                  <a:srgbClr val="F1EDE0">
                    <a:alpha val="100000"/>
                  </a:srgbClr>
                </a:gs>
                <a:gs pos="50000">
                  <a:srgbClr val="F1DFBC">
                    <a:alpha val="100000"/>
                  </a:srgbClr>
                </a:gs>
                <a:gs pos="100000">
                  <a:srgbClr val="E6CE9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9"/>
            <p:cNvSpPr txBox="1"/>
            <p:nvPr/>
          </p:nvSpPr>
          <p:spPr>
            <a:xfrm>
              <a:off x="0" y="-38478"/>
              <a:ext cx="906880" cy="601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r>
                <a:rPr lang="en-US" sz="2288" dirty="0" err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Klein"/>
                  <a:sym typeface="Klein"/>
                </a:rPr>
                <a:t>注音版簡報</a:t>
              </a:r>
              <a:endParaRPr lang="en-US" sz="2288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lein"/>
                <a:sym typeface="Klein"/>
              </a:endParaRPr>
            </a:p>
            <a:p>
              <a:pPr algn="ctr">
                <a:lnSpc>
                  <a:spcPts val="3205"/>
                </a:lnSpc>
              </a:pPr>
              <a:r>
                <a:rPr lang="en-US" sz="2288" dirty="0" err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Klein"/>
                  <a:sym typeface="Klein"/>
                </a:rPr>
                <a:t>截圖</a:t>
              </a:r>
              <a:endParaRPr lang="en-US" sz="2288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lein"/>
                <a:sym typeface="Klein"/>
              </a:endParaRP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951193" y="2814820"/>
            <a:ext cx="2220603" cy="1473130"/>
            <a:chOff x="0" y="-26030"/>
            <a:chExt cx="906880" cy="601618"/>
          </a:xfrm>
        </p:grpSpPr>
        <p:sp>
          <p:nvSpPr>
            <p:cNvPr id="8" name="Freeform 11"/>
            <p:cNvSpPr/>
            <p:nvPr/>
          </p:nvSpPr>
          <p:spPr>
            <a:xfrm>
              <a:off x="0" y="0"/>
              <a:ext cx="906880" cy="544468"/>
            </a:xfrm>
            <a:custGeom>
              <a:avLst/>
              <a:gdLst/>
              <a:ahLst/>
              <a:cxnLst/>
              <a:rect l="l" t="t" r="r" b="b"/>
              <a:pathLst>
                <a:path w="906880" h="544468">
                  <a:moveTo>
                    <a:pt x="0" y="0"/>
                  </a:moveTo>
                  <a:lnTo>
                    <a:pt x="906880" y="0"/>
                  </a:lnTo>
                  <a:lnTo>
                    <a:pt x="906880" y="544468"/>
                  </a:lnTo>
                  <a:lnTo>
                    <a:pt x="0" y="544468"/>
                  </a:lnTo>
                  <a:close/>
                </a:path>
              </a:pathLst>
            </a:custGeom>
            <a:gradFill rotWithShape="1">
              <a:gsLst>
                <a:gs pos="0">
                  <a:srgbClr val="F1EDE0">
                    <a:alpha val="100000"/>
                  </a:srgbClr>
                </a:gs>
                <a:gs pos="50000">
                  <a:srgbClr val="F1DFBC">
                    <a:alpha val="100000"/>
                  </a:srgbClr>
                </a:gs>
                <a:gs pos="100000">
                  <a:srgbClr val="E6CE9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12"/>
            <p:cNvSpPr txBox="1"/>
            <p:nvPr/>
          </p:nvSpPr>
          <p:spPr>
            <a:xfrm>
              <a:off x="0" y="-26030"/>
              <a:ext cx="906880" cy="601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r>
                <a:rPr lang="en-US" sz="2288" dirty="0" err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Klein"/>
                  <a:sym typeface="Klein"/>
                </a:rPr>
                <a:t>漢拼版簡報</a:t>
              </a:r>
              <a:endParaRPr lang="en-US" sz="2288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lein"/>
                <a:sym typeface="Klein"/>
              </a:endParaRPr>
            </a:p>
            <a:p>
              <a:pPr algn="ctr">
                <a:lnSpc>
                  <a:spcPts val="3205"/>
                </a:lnSpc>
              </a:pPr>
              <a:r>
                <a:rPr lang="en-US" sz="2288" dirty="0" err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Klein"/>
                  <a:sym typeface="Klein"/>
                </a:rPr>
                <a:t>截圖</a:t>
              </a:r>
              <a:endParaRPr lang="en-US" sz="2288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lein"/>
                <a:sym typeface="Klein"/>
              </a:endParaRPr>
            </a:p>
          </p:txBody>
        </p:sp>
      </p:grpSp>
      <p:grpSp>
        <p:nvGrpSpPr>
          <p:cNvPr id="10" name="Group 13"/>
          <p:cNvGrpSpPr/>
          <p:nvPr/>
        </p:nvGrpSpPr>
        <p:grpSpPr>
          <a:xfrm>
            <a:off x="951193" y="4760041"/>
            <a:ext cx="2220603" cy="1473130"/>
            <a:chOff x="0" y="-32254"/>
            <a:chExt cx="906880" cy="601618"/>
          </a:xfrm>
        </p:grpSpPr>
        <p:sp>
          <p:nvSpPr>
            <p:cNvPr id="11" name="Freeform 14"/>
            <p:cNvSpPr/>
            <p:nvPr/>
          </p:nvSpPr>
          <p:spPr>
            <a:xfrm>
              <a:off x="0" y="0"/>
              <a:ext cx="906880" cy="544468"/>
            </a:xfrm>
            <a:custGeom>
              <a:avLst/>
              <a:gdLst/>
              <a:ahLst/>
              <a:cxnLst/>
              <a:rect l="l" t="t" r="r" b="b"/>
              <a:pathLst>
                <a:path w="906880" h="544468">
                  <a:moveTo>
                    <a:pt x="0" y="0"/>
                  </a:moveTo>
                  <a:lnTo>
                    <a:pt x="906880" y="0"/>
                  </a:lnTo>
                  <a:lnTo>
                    <a:pt x="906880" y="544468"/>
                  </a:lnTo>
                  <a:lnTo>
                    <a:pt x="0" y="544468"/>
                  </a:lnTo>
                  <a:close/>
                </a:path>
              </a:pathLst>
            </a:custGeom>
            <a:gradFill rotWithShape="1">
              <a:gsLst>
                <a:gs pos="0">
                  <a:srgbClr val="F1EDE0">
                    <a:alpha val="100000"/>
                  </a:srgbClr>
                </a:gs>
                <a:gs pos="50000">
                  <a:srgbClr val="F1DFBC">
                    <a:alpha val="100000"/>
                  </a:srgbClr>
                </a:gs>
                <a:gs pos="100000">
                  <a:srgbClr val="E6CE9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5"/>
            <p:cNvSpPr txBox="1"/>
            <p:nvPr/>
          </p:nvSpPr>
          <p:spPr>
            <a:xfrm>
              <a:off x="0" y="-32254"/>
              <a:ext cx="906880" cy="601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r>
                <a:rPr lang="en-US" sz="2288" dirty="0" err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Klein"/>
                  <a:sym typeface="Klein"/>
                </a:rPr>
                <a:t>漢拼版簡報</a:t>
              </a:r>
              <a:endParaRPr lang="en-US" sz="2288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lein"/>
                <a:sym typeface="Klein"/>
              </a:endParaRPr>
            </a:p>
            <a:p>
              <a:pPr algn="ctr">
                <a:lnSpc>
                  <a:spcPts val="3205"/>
                </a:lnSpc>
              </a:pPr>
              <a:r>
                <a:rPr lang="en-US" sz="2288" dirty="0" err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Klein"/>
                  <a:sym typeface="Klein"/>
                </a:rPr>
                <a:t>截圖</a:t>
              </a:r>
              <a:endParaRPr lang="en-US" sz="2288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lein"/>
                <a:sym typeface="Klein"/>
              </a:endParaRPr>
            </a:p>
          </p:txBody>
        </p:sp>
      </p:grpSp>
      <p:sp>
        <p:nvSpPr>
          <p:cNvPr id="13" name="TextBox 16"/>
          <p:cNvSpPr txBox="1"/>
          <p:nvPr/>
        </p:nvSpPr>
        <p:spPr>
          <a:xfrm>
            <a:off x="3505828" y="1033681"/>
            <a:ext cx="24009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【情境對話影片】</a:t>
            </a:r>
          </a:p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暖身情境影片</a:t>
            </a:r>
          </a:p>
        </p:txBody>
      </p:sp>
      <p:sp>
        <p:nvSpPr>
          <p:cNvPr id="14" name="TextBox 17"/>
          <p:cNvSpPr txBox="1"/>
          <p:nvPr/>
        </p:nvSpPr>
        <p:spPr>
          <a:xfrm>
            <a:off x="3505828" y="3330217"/>
            <a:ext cx="24009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情境對話影片一</a:t>
            </a:r>
          </a:p>
        </p:txBody>
      </p:sp>
      <p:sp>
        <p:nvSpPr>
          <p:cNvPr id="15" name="TextBox 18"/>
          <p:cNvSpPr txBox="1"/>
          <p:nvPr/>
        </p:nvSpPr>
        <p:spPr>
          <a:xfrm>
            <a:off x="3505828" y="5290678"/>
            <a:ext cx="24009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情境對話影片二</a:t>
            </a:r>
            <a:endParaRPr lang="en-US" sz="2200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E278DC4-3D3D-EECB-6E41-7D1F6E59C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88" y="777273"/>
            <a:ext cx="2220608" cy="133319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22002203-3F87-06E0-CD2A-98226EC1E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88" y="2888271"/>
            <a:ext cx="2220603" cy="138787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38CAA80-57A1-79BA-092B-3B9ABA86CB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88" y="4826856"/>
            <a:ext cx="2220603" cy="1387877"/>
          </a:xfrm>
          <a:prstGeom prst="rect">
            <a:avLst/>
          </a:prstGeom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5DC956D7-4911-4180-B38C-082109549569}"/>
              </a:ext>
            </a:extLst>
          </p:cNvPr>
          <p:cNvSpPr/>
          <p:nvPr/>
        </p:nvSpPr>
        <p:spPr>
          <a:xfrm>
            <a:off x="407194" y="8010525"/>
            <a:ext cx="6043612" cy="1127024"/>
          </a:xfrm>
          <a:prstGeom prst="roundRect">
            <a:avLst/>
          </a:prstGeom>
          <a:solidFill>
            <a:srgbClr val="8AB2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latin typeface="芫荽" pitchFamily="2" charset="-120"/>
                <a:ea typeface="芫荽" pitchFamily="2" charset="-120"/>
                <a:cs typeface="芫荽" pitchFamily="2" charset="-120"/>
              </a:rPr>
              <a:t>為協助第一線教師在資源有限的情況下運用AI工具產出教材，本專題製作過程使用之AI工具均為免費版本，並提供操作步驟示範供教師參考。另本專題提供之相關影片，因囿於免費版本工具限制，存在部分殘影及對嘴精確度落差情形，敬請理解見諒。</a:t>
            </a:r>
          </a:p>
        </p:txBody>
      </p:sp>
    </p:spTree>
    <p:extLst>
      <p:ext uri="{BB962C8B-B14F-4D97-AF65-F5344CB8AC3E}">
        <p14:creationId xmlns:p14="http://schemas.microsoft.com/office/powerpoint/2010/main" val="2237936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2E9AAC7-2ACE-438B-9F0F-1F382EDE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205388"/>
              </p:ext>
            </p:extLst>
          </p:nvPr>
        </p:nvGraphicFramePr>
        <p:xfrm>
          <a:off x="480535" y="1322528"/>
          <a:ext cx="5917499" cy="7934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2999928556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2793987413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1658651203"/>
                    </a:ext>
                  </a:extLst>
                </a:gridCol>
              </a:tblGrid>
              <a:tr h="503213">
                <a:tc gridSpan="3"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altLang="zh-TW" sz="16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【</a:t>
                      </a:r>
                      <a:r>
                        <a:rPr lang="zh-TW" altLang="en-US" sz="16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教學專題（一）</a:t>
                      </a:r>
                      <a:r>
                        <a:rPr lang="en-US" altLang="zh-TW" sz="16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】</a:t>
                      </a:r>
                      <a:r>
                        <a:rPr lang="zh-TW" altLang="en-US" sz="16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鐵道上的臺灣味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119397"/>
                  </a:ext>
                </a:extLst>
              </a:tr>
              <a:tr h="3354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教學對象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TBCL 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第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4-5 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級 成年者</a:t>
                      </a:r>
                      <a:endParaRPr lang="en-US" sz="1400" dirty="0"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472130"/>
                  </a:ext>
                </a:extLst>
              </a:tr>
              <a:tr h="335475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教學時間</a:t>
                      </a: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altLang="zh-TW" sz="1400" dirty="0"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60</a:t>
                      </a:r>
                      <a:r>
                        <a:rPr lang="zh-TW" altLang="en-US" sz="1400" dirty="0"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</a:t>
                      </a:r>
                      <a:endParaRPr lang="en-US" sz="1400" dirty="0"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040721"/>
                  </a:ext>
                </a:extLst>
              </a:tr>
              <a:tr h="286272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教學目標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理解並運用比較與推論語法</a:t>
                      </a:r>
                      <a:b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能在旅遊規劃情境中，正確理解並使用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本課的兩個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句型，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包含描述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事物的多重優點及對因果關係的推論與理解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。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掌握旅遊主題核心詞彙並應用於語境</a:t>
                      </a:r>
                      <a:b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能理解並運用與行程安排、旅遊體驗相關之詞彙，於對話或短文中清楚表達想法。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具體描述旅遊經驗與個人感受</a:t>
                      </a:r>
                      <a:b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能以完整句子描述旅途中所見景色、活動內容及心理感受，展現語意連貫的敘述能力。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理解「臺灣味」的雙重意義</a:t>
                      </a:r>
                      <a:b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r>
                        <a:rPr lang="zh-TW" altLang="en-US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認識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「臺灣味」所包含的物質特色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如：飲食、風景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與精神感受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如：人情味、生活步調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。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593801"/>
                  </a:ext>
                </a:extLst>
              </a:tr>
              <a:tr h="3354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教學材料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簡報、暖身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/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課文情境影片、課堂活動設計單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學生講義</a:t>
                      </a:r>
                      <a:r>
                        <a:rPr lang="en-US" altLang="zh-TW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126200"/>
                  </a:ext>
                </a:extLst>
              </a:tr>
              <a:tr h="3354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參考教材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zh-TW" altLang="zh-TW" sz="1400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《</a:t>
                      </a:r>
                      <a:r>
                        <a:rPr lang="zh-TW" altLang="en-US" sz="1400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來！學華語</a:t>
                      </a:r>
                      <a:r>
                        <a:rPr lang="zh-TW" altLang="zh-TW" sz="1400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》</a:t>
                      </a:r>
                      <a:r>
                        <a:rPr lang="zh-TW" altLang="en-US" sz="1400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第五冊第三課</a:t>
                      </a:r>
                      <a:r>
                        <a:rPr lang="zh-TW" altLang="zh-TW" sz="1400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〈鐵道之旅〉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317986"/>
                  </a:ext>
                </a:extLst>
              </a:tr>
              <a:tr h="3354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742287"/>
                  </a:ext>
                </a:extLst>
              </a:tr>
              <a:tr h="289079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暖身活動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5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分鐘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以下各教學環節提供</a:t>
                      </a: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與</a:t>
                      </a: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用法二</a:t>
                      </a: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兩種不同的建議教法，教師可視情況自行選用。</a:t>
                      </a:r>
                      <a:endParaRPr lang="en-US" altLang="zh-TW" sz="1400" b="1" kern="1200" dirty="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="1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一．播放暖身影片</a:t>
                      </a:r>
                      <a:endParaRPr lang="en-US" altLang="zh-TW" sz="1400" b="1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</a:t>
                      </a:r>
                      <a:endParaRPr lang="en-US" altLang="zh-TW" sz="1400" b="1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1.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　</a:t>
                      </a:r>
                      <a:r>
                        <a:rPr lang="zh-TW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簡短開場白並播放暖身影片</a:t>
                      </a:r>
                      <a:b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：「今天我們要談談『鐵道上的臺灣味』。我們先來看影片，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然後我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要問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你們一些問題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。」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2.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　</a:t>
                      </a:r>
                      <a:r>
                        <a:rPr lang="zh-TW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影片播放完畢，依據課文影片內容提問</a:t>
                      </a:r>
                      <a:b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：「選擇旅遊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地點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時，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你們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會選哪一個呢？為什麼？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老師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會去山林，因為我喜歡安靜而且空氣好的地方。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發表自己的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想法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：「我會去＿，因為＿＿」。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362004"/>
                  </a:ext>
                </a:extLst>
              </a:tr>
            </a:tbl>
          </a:graphicData>
        </a:graphic>
      </p:graphicFrame>
      <p:sp>
        <p:nvSpPr>
          <p:cNvPr id="7" name="TextBox 11"/>
          <p:cNvSpPr txBox="1"/>
          <p:nvPr/>
        </p:nvSpPr>
        <p:spPr>
          <a:xfrm>
            <a:off x="854058" y="6621460"/>
            <a:ext cx="1599820" cy="108425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05"/>
              </a:lnSpc>
            </a:pPr>
            <a:endParaRPr 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lein"/>
              <a:sym typeface="Klein"/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0322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295728"/>
              </p:ext>
            </p:extLst>
          </p:nvPr>
        </p:nvGraphicFramePr>
        <p:xfrm>
          <a:off x="471487" y="618973"/>
          <a:ext cx="5917499" cy="855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240625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用法二</a:t>
                      </a: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1.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　直接觀賞影片後由學生猜主題</a:t>
                      </a:r>
                      <a:endParaRPr lang="en-US" altLang="zh-TW" sz="1400" b="1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教師直接播放影片：「我們先來看一段影片。」</a:t>
                      </a:r>
                      <a:endParaRPr lang="en-US" altLang="zh-TW" sz="1400" b="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教師：「如果是你，你會選哪一個？為什麼？」</a:t>
                      </a:r>
                      <a:endParaRPr lang="en-US" altLang="zh-TW" sz="1400" b="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學生：「我會選</a:t>
                      </a:r>
                      <a:r>
                        <a:rPr lang="en-US" altLang="zh-TW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______</a:t>
                      </a:r>
                      <a:r>
                        <a:rPr lang="zh-TW" altLang="en-US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，因為</a:t>
                      </a:r>
                      <a:r>
                        <a:rPr lang="en-US" altLang="zh-TW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______</a:t>
                      </a:r>
                      <a:r>
                        <a:rPr lang="zh-TW" altLang="en-US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。」</a:t>
                      </a:r>
                      <a:endParaRPr lang="en-US" altLang="zh-TW" sz="1400" b="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讓學生輪流發表意見。</a:t>
                      </a:r>
                      <a:endParaRPr lang="en-US" altLang="zh-TW" sz="1400" b="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２</a:t>
                      </a: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.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　引導學生進入主題</a:t>
                      </a:r>
                      <a:endParaRPr lang="en-US" altLang="zh-TW" sz="1400" b="1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</a:t>
                      </a:r>
                      <a:r>
                        <a:rPr lang="zh-TW" altLang="zh-TW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</a:t>
                      </a:r>
                      <a:r>
                        <a:rPr lang="zh-TW" altLang="en-US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「那你們知道，今天我們要學什麼嗎？」</a:t>
                      </a:r>
                      <a:endParaRPr lang="en-US" altLang="zh-TW" sz="1400" b="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學生：「旅行、海邊、山上、食物、美景</a:t>
                      </a:r>
                      <a:r>
                        <a:rPr lang="en-US" altLang="zh-TW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</a:t>
                      </a:r>
                      <a:r>
                        <a:rPr lang="zh-TW" altLang="en-US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</a:t>
                      </a:r>
                      <a:endParaRPr lang="en-US" altLang="zh-TW" sz="1400" b="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教師給學生鼓勵，進入下一個環節。</a:t>
                      </a:r>
                      <a:endParaRPr lang="en-US" altLang="zh-TW" sz="1400" b="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二．　</a:t>
                      </a:r>
                      <a:r>
                        <a:rPr lang="zh-TW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透過活動檢視學生對影片的理解</a:t>
                      </a:r>
                      <a:b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</a:b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：「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大家的意見都很棒，現在我們來玩一個小小的遊戲。」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教師帶領學生將簡報上的關鍵詞和圖片進行分類。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三．　提供生詞鷹架引導學生用長句完成句子。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請教師先說明簡報上的生詞意思。</a:t>
                      </a:r>
                      <a:endParaRPr lang="en-US" altLang="zh-TW" sz="1400" b="1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教師：「請你們說說看，為什麼男生喜歡大海？為什麼女生喜歡山林？」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Ａ喜歡大海／山林，因為那裡有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……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Ｂ喜歡大海／山林，因為他想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……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Ｃ喜歡大海／山林，因為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...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很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... 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039DE0ED-277B-5A4A-BD37-ECCCC65C2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275" y="5515550"/>
            <a:ext cx="1853065" cy="10381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7A46781-5117-1E50-1CDF-3D54845D7B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23" y="1135639"/>
            <a:ext cx="1860185" cy="10443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8606847-F868-6CD7-015E-06B3DD36A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82" y="7446449"/>
            <a:ext cx="1860185" cy="10381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C9EAAE4-443C-C506-E316-97D0C7132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83" y="7446449"/>
            <a:ext cx="1903414" cy="10381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1661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434309"/>
              </p:ext>
            </p:extLst>
          </p:nvPr>
        </p:nvGraphicFramePr>
        <p:xfrm>
          <a:off x="471488" y="628498"/>
          <a:ext cx="5917499" cy="865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buFont typeface="+mj-lt"/>
                        <a:buNone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</a:t>
                      </a:r>
                    </a:p>
                    <a:p>
                      <a:pPr marL="0" lvl="0" indent="0" algn="l" defTabSz="6858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「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他喜歡大海，因為他想一邊享受美食，一邊欣賞風景。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 algn="l" defTabSz="6858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「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她喜歡山林，因為那裡有壯觀的日出和雲海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。」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 algn="l" defTabSz="6858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「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她喜歡山林，因為山上的空氣很清新，環境也很寧靜。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 algn="l" defTabSz="685800" rtl="0" eaLnBrk="1" latinLnBrk="0" hangingPunct="1">
                        <a:buFont typeface="Arial" panose="020B0604020202020204" pitchFamily="34" charset="0"/>
                        <a:buNone/>
                      </a:pPr>
                      <a:endParaRPr lang="zh-TW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 algn="l" defTabSz="685800" rtl="0" eaLnBrk="1" latinLnBrk="0" hangingPunct="1">
                        <a:buFont typeface="+mj-lt"/>
                        <a:buNone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「大家都</a:t>
                      </a:r>
                      <a:r>
                        <a:rPr lang="zh-TW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說得很好！臺灣有漂亮的大海和美麗的山林。今天我們要跟著兩位朋友，一起搭火車去旅行！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」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 algn="l" defTabSz="685800" rtl="0" eaLnBrk="1" latinLnBrk="0" hangingPunct="1">
                        <a:buFont typeface="+mj-lt"/>
                        <a:buNone/>
                      </a:pP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 algn="l" defTabSz="685800" rtl="0" eaLnBrk="1" latinLnBrk="0" hangingPunct="1">
                        <a:buFont typeface="+mj-lt"/>
                        <a:buNone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用法二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</a:p>
                    <a:p>
                      <a:pPr marL="0" indent="0" algn="l" defTabSz="685800" rtl="0" eaLnBrk="1" latinLnBrk="0" hangingPunct="1">
                        <a:buFont typeface="+mj-lt"/>
                        <a:buNone/>
                      </a:pP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若此暖身階段時間不夠充裕，可將教學簡報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6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、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7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頁調整為課後作業，請學生以錄製音檔、短文寫作的方式繳交。教師亦可取得學生同意後，將作品展示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播放音檔或張貼文章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，讓學生間交流。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芫荽" pitchFamily="2" charset="-120"/>
                          <a:cs typeface="Times New Roman" panose="02020603050405020304" pitchFamily="18" charset="0"/>
                        </a:rPr>
                        <a:t>課文理解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芫荽" pitchFamily="2" charset="-120"/>
                          <a:cs typeface="Times New Roman" panose="02020603050405020304" pitchFamily="18" charset="0"/>
                        </a:rPr>
                        <a:t>１５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芫荽" pitchFamily="2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一．　人物介紹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教師根據簡報上的資訊，簡短介紹人物。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教師：「一起聽聽看，他們提到了哪兩種火車？」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二．　播放課文（一）影片後，進行影片問答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學生只回答重點文字，教師也應給予鼓勵，並在學生回答完後，參考教學簡報中的答案，與學生互動。比如說：輪流讀出問題與標準答案，教師在旁輔助糾音並適時給予回饋。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以下為問答題目：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3364121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E9FC9F4-8AD5-B6B9-EEA7-9079C6C5C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15" y="5212038"/>
            <a:ext cx="2004531" cy="11171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10A9E26-596E-42A6-77A7-E07ADED36C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15" y="6752871"/>
            <a:ext cx="2004531" cy="11391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0147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31824"/>
              </p:ext>
            </p:extLst>
          </p:nvPr>
        </p:nvGraphicFramePr>
        <p:xfrm>
          <a:off x="471488" y="628498"/>
          <a:ext cx="5917499" cy="855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Q1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：影片中介紹了哪兩種觀光火車？它們分別開往哪裡？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Q2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：搭乘「海風號」有什麼特別的體驗？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Q3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：凱瑟琳最後決定搭哪一種火車？為什麼那種火車比較吸引她？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zh-TW" alt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三．　逐頁講解並帶讀課文對話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教師領讀或點兩位學生各讀一句簡報上</a:t>
                      </a:r>
                      <a:r>
                        <a:rPr lang="en-US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12</a:t>
                      </a: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至</a:t>
                      </a:r>
                      <a:r>
                        <a:rPr lang="en-US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15</a:t>
                      </a: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頁的課文，將課文全數朗讀完畢，並參考下述教學方式。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 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課文內容問答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教師參考下列提問，確認學生對課文的理解。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Q1</a:t>
                      </a: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：他們現在在哪裡？在討論什麼計畫？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A1</a:t>
                      </a: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：他們在車站大廳，討論鐵道之旅要去哪裡。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Q2</a:t>
                      </a: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：冠廷的平板電腦上有兩種不同的火車。你覺得他的心情看起來怎麼樣？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A2</a:t>
                      </a: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：他看起來很猶豫。因為有「海風號」和「山嵐號」兩個最熱門的選擇，他不知道該選哪一個。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Q3</a:t>
                      </a: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</a:t>
                      </a:r>
                      <a:r>
                        <a:rPr lang="zh-TW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冠廷說搭「海風號」有什麼特別的地方呢？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A3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：看得到海景、火車上還有好吃的甜點。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用法二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看圖說話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教師引導學生將兩頁課文的劇情用自己的話敘述出來，並套入詞彙和語法。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參考回答：「他們在車站，可是覺得很猶豫，因為兩個選擇都很熱門，他們做不了決定。冠廷覺得海風號好，因為不僅能在車上吃甜點，也能看海。」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EECF740-C0B2-89A0-D65D-78244DA94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14" y="3201475"/>
            <a:ext cx="1855546" cy="10371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88A19F5-8BE0-16FC-C93C-09BE312264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33" y="3201475"/>
            <a:ext cx="1855081" cy="10371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06612A0-90C6-462E-83E3-6B350C8FC842}"/>
              </a:ext>
            </a:extLst>
          </p:cNvPr>
          <p:cNvSpPr txBox="1"/>
          <p:nvPr/>
        </p:nvSpPr>
        <p:spPr>
          <a:xfrm>
            <a:off x="2388485" y="4172388"/>
            <a:ext cx="3893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p.12                          p.13</a:t>
            </a:r>
            <a:endParaRPr lang="zh-TW" altLang="en-US" sz="14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3818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573353"/>
              </p:ext>
            </p:extLst>
          </p:nvPr>
        </p:nvGraphicFramePr>
        <p:xfrm>
          <a:off x="471488" y="628498"/>
          <a:ext cx="5917499" cy="855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 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課文內容問答</a:t>
                      </a:r>
                      <a:endParaRPr lang="zh-TW" alt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Q4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：如果他們搭「山嵐號」，會看到什麼？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A4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：搭「山嵐號」會看到花東縱谷。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Q5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：除了看到花東縱谷，還可以做什麼？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A5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：還能去體驗原住民族的文化。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Q6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：他們最後選擇了哪一種火車？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A6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：山嵐號。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用法二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 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分享個人觀點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教師可提出幾個課文中的細節問題，請學生搶答或分組討論後發表。若時間不足，可將問題安排為課後作業，並在作業中分享個人觀點。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Q1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：他們考慮了食物、風景決定去哪裡，你呢？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Q2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：他們是怎麼知道旅遊資訊的？如果是你呢？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Q3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：他們在什麼季節去旅行？你是怎麼知道的？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Q4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：在你的家鄉，最好的旅遊季節是哪一個？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Q5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：你覺得冠廷的個性怎麼樣？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       (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因為凱瑟琳的興趣而決定搭「山嵐號」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也可請學生針對課文一的內容，提出幾個有趣的問題來和同學討論。若時間允許，請學生當場用手機搜尋各自國家的圖片分享。搜尋關鍵字可設定：美食、美景、文化、音樂、季節</a:t>
                      </a: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……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等。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zh-TW" alt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四．　播放課文（二）影片後，進行影片問答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zh-TW" altLang="en-US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17B6C6C-2756-311D-CB46-FE626C681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514" y="1035998"/>
            <a:ext cx="1880083" cy="10382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2D95E04-F6F3-69DC-6C6C-A1A3B7DDC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33" y="1035999"/>
            <a:ext cx="1882417" cy="103826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131388A-C5D4-DADC-C44A-864CD89E62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88" y="7957382"/>
            <a:ext cx="2088887" cy="11717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81736BF-72F3-4FAA-8173-9E44C4B96DED}"/>
              </a:ext>
            </a:extLst>
          </p:cNvPr>
          <p:cNvSpPr txBox="1"/>
          <p:nvPr/>
        </p:nvSpPr>
        <p:spPr>
          <a:xfrm>
            <a:off x="2372654" y="1998501"/>
            <a:ext cx="3893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p.14                          p.15</a:t>
            </a:r>
            <a:endParaRPr lang="zh-TW" altLang="en-US" sz="14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3570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214897"/>
              </p:ext>
            </p:extLst>
          </p:nvPr>
        </p:nvGraphicFramePr>
        <p:xfrm>
          <a:off x="471488" y="628498"/>
          <a:ext cx="5917499" cy="855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65">
                  <a:extLst>
                    <a:ext uri="{9D8B030D-6E8A-4147-A177-3AD203B41FA5}">
                      <a16:colId xmlns:a16="http://schemas.microsoft.com/office/drawing/2014/main" val="1563254925"/>
                    </a:ext>
                  </a:extLst>
                </a:gridCol>
                <a:gridCol w="779024">
                  <a:extLst>
                    <a:ext uri="{9D8B030D-6E8A-4147-A177-3AD203B41FA5}">
                      <a16:colId xmlns:a16="http://schemas.microsoft.com/office/drawing/2014/main" val="341072221"/>
                    </a:ext>
                  </a:extLst>
                </a:gridCol>
                <a:gridCol w="4056910">
                  <a:extLst>
                    <a:ext uri="{9D8B030D-6E8A-4147-A177-3AD203B41FA5}">
                      <a16:colId xmlns:a16="http://schemas.microsoft.com/office/drawing/2014/main" val="355684577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教學階段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時間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400" b="1" kern="12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教學步驟</a:t>
                      </a:r>
                      <a:endParaRPr lang="en-US" altLang="zh-TW" sz="1400" b="1" kern="12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556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學生只回答重點文字，教師也應給予鼓勵，並在學生回答完後，參考教學簡報中的答案，與學生互動。比如說：輪流讀出問題與標準答案，教師在旁輔助糾音並適時給予回饋。</a:t>
                      </a: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US" altLang="zh-TW" sz="1400" baseline="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zh-TW" altLang="en-US" sz="1400" baseline="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以下為問答題目：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Q1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：美英阿姨說東部的生活怎麼樣？凱瑟琳聽了有什麼感覺？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Q2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：冠廷問了美英阿姨臺東有什麼特別的食物？阿姨推薦的菜有什麼不一樣的地方？</a:t>
                      </a:r>
                      <a:endParaRPr lang="zh-TW" altLang="en-US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Q3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：為什麼冠廷的朋友說「臺東、花蓮簡直就是天堂」？旅行中凱瑟琳最喜歡、最難忘的是什麼？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五．　逐頁講解並帶讀課文對話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教師領讀或點兩位學生各讀一句簡報上</a:t>
                      </a:r>
                      <a:r>
                        <a:rPr lang="en-US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18</a:t>
                      </a: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至</a:t>
                      </a:r>
                      <a:r>
                        <a:rPr lang="en-US" altLang="zh-TW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23</a:t>
                      </a:r>
                      <a:r>
                        <a:rPr lang="zh-TW" alt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頁的課文，將課文全數朗讀完畢，並參考下述教學方式。</a:t>
                      </a:r>
                      <a:endParaRPr lang="en-US" altLang="zh-TW" sz="1400" b="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(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用法一</a:t>
                      </a:r>
                      <a:r>
                        <a:rPr lang="en-US" altLang="zh-TW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) </a:t>
                      </a:r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課文內容問答</a:t>
                      </a: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b="1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Q1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：他們現在在哪裡？他們為什麼要搭火車？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A1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：他們在「山嵐號」的車廂裡面。他們想到東部走走，看看風景。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Q2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：在臺灣，遇到親切的女性長輩時，應該怎麼稱呼他們？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A2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：「阿姨」。這樣叫比較親切、有禮貌。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Q3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：凱瑟琳從車廂裡看到了什麼樣的景色？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A3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：她看到了高山和稻田的美景。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Q4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：美英阿姨說，東部的生活跟都市有什麼不同？</a:t>
                      </a:r>
                      <a:endParaRPr lang="en-US" altLang="zh-TW" sz="1400" kern="1200" baseline="0" dirty="0">
                        <a:solidFill>
                          <a:schemeClr val="dk1"/>
                        </a:solidFill>
                        <a:effectLst/>
                        <a:latin typeface="芫荽" pitchFamily="2" charset="-120"/>
                        <a:ea typeface="芫荽" pitchFamily="2" charset="-120"/>
                        <a:cs typeface="芫荽" pitchFamily="2" charset="-12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Q5</a:t>
                      </a:r>
                      <a:r>
                        <a:rPr lang="zh-TW" altLang="en-US" sz="1400" kern="1200" baseline="0" dirty="0">
                          <a:solidFill>
                            <a:schemeClr val="dk1"/>
                          </a:solidFill>
                          <a:effectLst/>
                          <a:latin typeface="芫荽" pitchFamily="2" charset="-120"/>
                          <a:ea typeface="芫荽" pitchFamily="2" charset="-120"/>
                          <a:cs typeface="芫荽" pitchFamily="2" charset="-120"/>
                        </a:rPr>
                        <a:t>：她說東部的生活節奏比較慢，不像都市那麼緊張。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712850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9045-883D-4757-A1EC-B8750C7C477A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E66890F-F2B3-7F95-1DAF-22F52526E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10" y="5425788"/>
            <a:ext cx="1857980" cy="10428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54884AA-52E5-42F6-85AF-5C0FEBD41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64" y="5425787"/>
            <a:ext cx="1870249" cy="10428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9245BF3-810B-4CE5-9F01-2934426ED4B4}"/>
              </a:ext>
            </a:extLst>
          </p:cNvPr>
          <p:cNvSpPr txBox="1"/>
          <p:nvPr/>
        </p:nvSpPr>
        <p:spPr>
          <a:xfrm>
            <a:off x="2388485" y="6391713"/>
            <a:ext cx="3893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芫荽" pitchFamily="2" charset="-120"/>
                <a:ea typeface="芫荽" pitchFamily="2" charset="-120"/>
                <a:cs typeface="芫荽" pitchFamily="2" charset="-120"/>
              </a:rPr>
              <a:t>p.18                          p.19</a:t>
            </a:r>
            <a:endParaRPr lang="zh-TW" altLang="en-US" sz="14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9686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佈景主題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15127</TotalTime>
  <Words>6005</Words>
  <Application>Microsoft Office PowerPoint</Application>
  <PresentationFormat>A4 紙張 (210x297 公釐)</PresentationFormat>
  <Paragraphs>683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2" baseType="lpstr">
      <vt:lpstr>芫荽</vt:lpstr>
      <vt:lpstr>微軟正黑體</vt:lpstr>
      <vt:lpstr>Arial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wenzao</dc:creator>
  <cp:lastModifiedBy>user</cp:lastModifiedBy>
  <cp:revision>216</cp:revision>
  <dcterms:created xsi:type="dcterms:W3CDTF">2026-02-24T03:02:14Z</dcterms:created>
  <dcterms:modified xsi:type="dcterms:W3CDTF">2026-04-10T08:30:07Z</dcterms:modified>
</cp:coreProperties>
</file>