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6" r:id="rId5"/>
    <p:sldId id="278" r:id="rId6"/>
    <p:sldId id="259" r:id="rId7"/>
    <p:sldId id="260" r:id="rId8"/>
    <p:sldId id="277" r:id="rId9"/>
    <p:sldId id="271" r:id="rId10"/>
    <p:sldId id="272" r:id="rId11"/>
    <p:sldId id="273" r:id="rId12"/>
    <p:sldId id="275" r:id="rId13"/>
    <p:sldId id="274" r:id="rId14"/>
    <p:sldId id="266" r:id="rId15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660"/>
  </p:normalViewPr>
  <p:slideViewPr>
    <p:cSldViewPr snapToGrid="0">
      <p:cViewPr varScale="1">
        <p:scale>
          <a:sx n="79" d="100"/>
          <a:sy n="79" d="100"/>
        </p:scale>
        <p:origin x="3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C5C8B-1790-4C55-A0B0-654F17F03921}" type="datetimeFigureOut">
              <a:rPr lang="zh-TW" altLang="en-US" smtClean="0"/>
              <a:t>2026/7/6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8D390-4E8D-4BCE-966E-ADBDAE0031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5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84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25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05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488" y="9181397"/>
            <a:ext cx="5915025" cy="527403"/>
          </a:xfrm>
        </p:spPr>
        <p:txBody>
          <a:bodyPr/>
          <a:lstStyle>
            <a:lvl1pPr algn="ctr">
              <a:defRPr sz="12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09B9045-883D-4757-A1EC-B8750C7C477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795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30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03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98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49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73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63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65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9045-883D-4757-A1EC-B8750C7C47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19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rive.google.com/drive/folders/18qQVmJwNPEOIX5wDQp8PA-RdZXeF7opm" TargetMode="External"/><Relationship Id="rId7" Type="http://schemas.openxmlformats.org/officeDocument/2006/relationships/hyperlink" Target="https://toneoz.com/imez/?lang=zh-T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ButTaiwan/iansui" TargetMode="External"/><Relationship Id="rId5" Type="http://schemas.openxmlformats.org/officeDocument/2006/relationships/hyperlink" Target="https://toneoz.com/blog/download-fonts/" TargetMode="External"/><Relationship Id="rId4" Type="http://schemas.openxmlformats.org/officeDocument/2006/relationships/hyperlink" Target="https://toneoz.com/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9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B5DEEF-536F-C0C9-E580-BEF53D23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2652BFA-5609-F12C-4FD7-CD22B43B2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33207"/>
              </p:ext>
            </p:extLst>
          </p:nvPr>
        </p:nvGraphicFramePr>
        <p:xfrm>
          <a:off x="471488" y="628498"/>
          <a:ext cx="5917499" cy="852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1563254925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341072221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3556845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55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規則說明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教師說明遊戲規則。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「等一下你們要選注音來唸喔！」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「選好之後點一下，就會打開盲盒！」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教師補充結果回饋方式。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教師說：「打開的時候，老師也會播放正確的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讀音，我們一起來聽看看有沒有唸對！」　  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教師動作：示範點擊標音。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3868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拼讀與開盲盒操作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5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學生自行選擇標音並嘗試拼讀。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教師說：「選一個你想要的注音，試著拼讀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看看！」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2.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學生拼讀後，教師點擊學生選擇的標音。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教師動作：點擊標音，觸發盲盒動畫與音檔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播放。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266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答案回饋與發音強化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播放標準發音，強化學生聽覺記憶。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「我們來聽正確的讀音喔！」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「來看看你開到了什麼！」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「再唸一次！」。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教師動作：教師帶領學生再次跟讀。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3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「哇～這次開到的是什麼？」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36278"/>
                  </a:ext>
                </a:extLst>
              </a:tr>
            </a:tbl>
          </a:graphicData>
        </a:graphic>
      </p:graphicFrame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4F6A40-FD24-7073-8D9B-270251D6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9E8DE4-CC11-0409-E5E4-07E6CAE1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304" y="4879465"/>
            <a:ext cx="2432050" cy="1354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95880E4-5958-61E9-7D46-19727EA8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781" y="1751238"/>
            <a:ext cx="2432050" cy="1355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337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311A4-A2E2-F63F-0329-2951F5CC8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27161A8-84B2-2994-7409-BEF829C94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44546"/>
              </p:ext>
            </p:extLst>
          </p:nvPr>
        </p:nvGraphicFramePr>
        <p:xfrm>
          <a:off x="480535" y="1322528"/>
          <a:ext cx="5917499" cy="77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2999928556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2793987413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1658651203"/>
                    </a:ext>
                  </a:extLst>
                </a:gridCol>
              </a:tblGrid>
              <a:tr h="540000">
                <a:tc gridSpan="3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【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上課教材</a:t>
                      </a: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】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遊戲</a:t>
                      </a: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3-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閃電眼：注音躲貓貓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193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教學對象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兒童</a:t>
                      </a:r>
                      <a:endParaRPr lang="en-US" sz="1400" dirty="0"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72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教學時間</a:t>
                      </a:r>
                      <a:endParaRPr lang="en-US" altLang="zh-TW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約</a:t>
                      </a:r>
                      <a:r>
                        <a:rPr lang="en-US" altLang="zh-TW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10</a:t>
                      </a:r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dirty="0"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407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教學目標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提升學生對標音（注音／拼音）的快速辨識能力。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強化學生根據語音進行即時判斷與反應的能力。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培養學生對易混淆音的聽辨敏感度與準確度。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透過限時挑戰與遊戲情境，提升學生專注力與學習動機。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593801"/>
                  </a:ext>
                </a:extLst>
              </a:tr>
              <a:tr h="4233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教學材料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本教材提供之簡報檔案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本教材之簡報使用特殊字型製作，相關說明請參考教師手冊第</a:t>
                      </a:r>
                      <a:r>
                        <a:rPr lang="en-US" altLang="zh-TW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4</a:t>
                      </a: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頁。另，建議以 </a:t>
                      </a:r>
                      <a:r>
                        <a:rPr lang="en-US" altLang="zh-TW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PowerPoint</a:t>
                      </a: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「投影片放映」模式進行教學，並點擊互動物件操作，避免誤觸空白處造成跳頁；若誤跳頁，可按「←」返回上一頁。</a:t>
                      </a:r>
                      <a:endParaRPr lang="en-US" altLang="zh-TW" sz="1400" baseline="0" dirty="0">
                        <a:solidFill>
                          <a:srgbClr val="C00000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zh-TW" sz="1400" baseline="0" dirty="0">
                        <a:solidFill>
                          <a:srgbClr val="C00000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262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參考教材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示範題目取自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《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學華語開步走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》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第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9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、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11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、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12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、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14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、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15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課。教師可依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《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學華語開步走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》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各課標音內容，自行替換題目。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179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4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活動導入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教師點擊簡報，呈現三個小熊圖案。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教師說：「小朋友，我們現在要來玩一個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『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閃電眼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』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的遊戲喔！」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「等一下會有注音偷偷出現，你們要快速把你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聽到的注音找出來！」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362004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BDE86273-2055-5432-6EF2-CDD340A3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C129737-3D06-26D5-B386-24C812248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405" y="7681127"/>
            <a:ext cx="2097881" cy="1174521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418876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BD2E3-5527-F285-222A-4A03A497A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0680CBE-BCD7-90B7-0EB6-2AEC9DC36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91303"/>
              </p:ext>
            </p:extLst>
          </p:nvPr>
        </p:nvGraphicFramePr>
        <p:xfrm>
          <a:off x="471488" y="628498"/>
          <a:ext cx="5917499" cy="840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1563254925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341072221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3556845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55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教師說明任務目標。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教師說：「誰最快找到正確答案，就是今天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的閃電眼高手！」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752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規則說明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教師說明題目呈現方式。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教師說：「老師會先播放一個注音，你們要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仔細聽喔！」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教師說明操作方式。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教師說：「接著小熊會閃一下，你們要記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住看到的注音！」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「最後告訴老師，是第幾號小熊！」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3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教師說明輔助功能。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教師說：「如果沒聽清楚，我們可以再聽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一次！」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教師動作：指向左上角狐狸圖案音檔播放。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293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聽辨與快速判斷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4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教師播放或唸讀目標注音。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「大家準備好了嗎？來，聽清楚喔～」（播放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或唸讀）教師點擊小熊圖片，觸發閃現動畫。　 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教師動作：點擊圖片，使注音短暫出現。學生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進行判斷並作答。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2.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教師說：「告訴老師是哪一隻小熊？」　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學生說：口頭說出號碼。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266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答案揭示與發音強化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教師點擊正確答案，揭示結果。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教師說：「我們來看看答案～」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教師動作：點擊揭示正確小熊。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2.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教師說：「來，再聽一次正確的發音！」  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教師動作：可播放冰塊圖音檔，帶領學生再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次唸讀。　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教師說：「一起唸一次！」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36278"/>
                  </a:ext>
                </a:extLst>
              </a:tr>
            </a:tbl>
          </a:graphicData>
        </a:graphic>
      </p:graphicFrame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655E4B-C227-B7AF-C176-64237EE1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09DA8BB-32DA-572B-5AA7-16F454213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9569" y="6767680"/>
            <a:ext cx="2117113" cy="11660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91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32571-E7D8-57BA-30B5-5D389B87A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9D8D1F3-2319-64E7-24A8-E0FD80DD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98823"/>
              </p:ext>
            </p:extLst>
          </p:nvPr>
        </p:nvGraphicFramePr>
        <p:xfrm>
          <a:off x="471488" y="628498"/>
          <a:ext cx="5917499" cy="15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1563254925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341072221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3556845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55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重複練習與挑戰（可選）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教師進入下一題，重複流程。　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「再來一題，這次會更快喔！」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可加入進階挑戰。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教師說：「這一題會更難，仔細聽喔！」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697260"/>
                  </a:ext>
                </a:extLst>
              </a:tr>
            </a:tbl>
          </a:graphicData>
        </a:graphic>
      </p:graphicFrame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F62537-2579-5A44-7FCD-C5E8A4D8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512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/>
        </p:nvGrpSpPr>
        <p:grpSpPr>
          <a:xfrm>
            <a:off x="401130" y="5241201"/>
            <a:ext cx="71363" cy="2011512"/>
            <a:chOff x="0" y="0"/>
            <a:chExt cx="20959" cy="590778"/>
          </a:xfrm>
        </p:grpSpPr>
        <p:sp>
          <p:nvSpPr>
            <p:cNvPr id="6" name="Freeform 11"/>
            <p:cNvSpPr/>
            <p:nvPr/>
          </p:nvSpPr>
          <p:spPr>
            <a:xfrm>
              <a:off x="0" y="0"/>
              <a:ext cx="20959" cy="590778"/>
            </a:xfrm>
            <a:custGeom>
              <a:avLst/>
              <a:gdLst/>
              <a:ahLst/>
              <a:cxnLst/>
              <a:rect l="l" t="t" r="r" b="b"/>
              <a:pathLst>
                <a:path w="20959" h="590778">
                  <a:moveTo>
                    <a:pt x="0" y="0"/>
                  </a:moveTo>
                  <a:lnTo>
                    <a:pt x="20959" y="0"/>
                  </a:lnTo>
                  <a:lnTo>
                    <a:pt x="20959" y="590778"/>
                  </a:lnTo>
                  <a:lnTo>
                    <a:pt x="0" y="590778"/>
                  </a:lnTo>
                  <a:close/>
                </a:path>
              </a:pathLst>
            </a:custGeom>
            <a:solidFill>
              <a:srgbClr val="003352"/>
            </a:solidFill>
          </p:spPr>
        </p:sp>
        <p:sp>
          <p:nvSpPr>
            <p:cNvPr id="7" name="TextBox 12"/>
            <p:cNvSpPr txBox="1"/>
            <p:nvPr/>
          </p:nvSpPr>
          <p:spPr>
            <a:xfrm>
              <a:off x="0" y="-38100"/>
              <a:ext cx="20959" cy="62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0"/>
                </a:lnSpc>
              </a:pPr>
              <a:endParaRPr sz="1040"/>
            </a:p>
          </p:txBody>
        </p:sp>
      </p:grpSp>
      <p:sp>
        <p:nvSpPr>
          <p:cNvPr id="8" name="TextBox 13"/>
          <p:cNvSpPr txBox="1"/>
          <p:nvPr/>
        </p:nvSpPr>
        <p:spPr>
          <a:xfrm>
            <a:off x="653809" y="5366582"/>
            <a:ext cx="5803061" cy="163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5"/>
              </a:lnSpc>
            </a:pPr>
            <a:r>
              <a:rPr lang="en-US" sz="1600" b="1" dirty="0" err="1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出版機關</a:t>
            </a:r>
            <a:r>
              <a:rPr lang="en-US" sz="1605" b="1" dirty="0" err="1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：中華民國僑務委員會</a:t>
            </a:r>
            <a:endParaRPr lang="en-US" sz="1605" b="1" dirty="0">
              <a:solidFill>
                <a:srgbClr val="00335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ileron Italics"/>
              <a:sym typeface="Aileron Italics"/>
            </a:endParaRPr>
          </a:p>
          <a:p>
            <a:pPr>
              <a:lnSpc>
                <a:spcPts val="2635"/>
              </a:lnSpc>
            </a:pPr>
            <a:r>
              <a:rPr lang="en-US" sz="1605" b="1" dirty="0" err="1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主編：林翠雲</a:t>
            </a:r>
            <a:endParaRPr lang="en-US" sz="1605" b="1" dirty="0">
              <a:solidFill>
                <a:srgbClr val="00335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ileron Italics"/>
              <a:sym typeface="Aileron Italics"/>
            </a:endParaRPr>
          </a:p>
          <a:p>
            <a:pPr>
              <a:lnSpc>
                <a:spcPts val="2635"/>
              </a:lnSpc>
            </a:pPr>
            <a:r>
              <a:rPr lang="en-US" sz="1605" b="1" dirty="0" err="1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統籌：陳嬿汝、王宣勳</a:t>
            </a:r>
            <a:endParaRPr lang="en-US" sz="1605" b="1" dirty="0">
              <a:solidFill>
                <a:srgbClr val="00335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ileron Italics"/>
              <a:sym typeface="Aileron Italics"/>
            </a:endParaRPr>
          </a:p>
          <a:p>
            <a:pPr>
              <a:lnSpc>
                <a:spcPts val="2635"/>
              </a:lnSpc>
            </a:pPr>
            <a:r>
              <a:rPr lang="en-US" sz="1605" b="1" dirty="0" err="1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編寫</a:t>
            </a:r>
            <a:r>
              <a:rPr lang="en-US" sz="1605" b="1" dirty="0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：</a:t>
            </a:r>
            <a:r>
              <a:rPr lang="zh-TW" altLang="en-US" sz="1605" b="1" dirty="0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張香瑩</a:t>
            </a:r>
            <a:endParaRPr lang="en-US" sz="1605" b="1" dirty="0">
              <a:solidFill>
                <a:srgbClr val="00335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ileron Italics"/>
              <a:sym typeface="Aileron Italics"/>
            </a:endParaRPr>
          </a:p>
          <a:p>
            <a:pPr>
              <a:lnSpc>
                <a:spcPts val="2635"/>
              </a:lnSpc>
            </a:pPr>
            <a:r>
              <a:rPr lang="en-US" sz="1605" b="1" dirty="0" err="1">
                <a:solidFill>
                  <a:srgbClr val="0033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ileron Italics"/>
                <a:sym typeface="Aileron Italics"/>
              </a:rPr>
              <a:t>審查：文藻線上華語教學中心師資團隊</a:t>
            </a:r>
            <a:endParaRPr lang="en-US" sz="1605" b="1" dirty="0">
              <a:solidFill>
                <a:srgbClr val="00335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ileron Italics"/>
              <a:sym typeface="Aileron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9896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/>
          <p:nvPr/>
        </p:nvSpPr>
        <p:spPr>
          <a:xfrm>
            <a:off x="3494315" y="1892390"/>
            <a:ext cx="2400984" cy="75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100"/>
              </a:lnSpc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遊戲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1-注音版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拼音組合王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3494315" y="3719250"/>
            <a:ext cx="2400984" cy="75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遊戲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1-漢拼版】</a:t>
            </a:r>
          </a:p>
          <a:p>
            <a:pPr lvl="0" algn="ctr">
              <a:lnSpc>
                <a:spcPts val="3100"/>
              </a:lnSpc>
              <a:defRPr/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拼音組合王</a:t>
            </a:r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B9045-883D-4757-A1EC-B8750C7C477A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881620-003D-8D81-8020-B5EE3032A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81" y="1639845"/>
            <a:ext cx="2206539" cy="1240267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FF6697C-BA6F-07F7-86FE-7210A0E2C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49" y="3492086"/>
            <a:ext cx="2220603" cy="1237953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795C3D86-5B44-4526-FB22-BF2842A7A66D}"/>
              </a:ext>
            </a:extLst>
          </p:cNvPr>
          <p:cNvSpPr txBox="1"/>
          <p:nvPr/>
        </p:nvSpPr>
        <p:spPr>
          <a:xfrm>
            <a:off x="3494315" y="5808679"/>
            <a:ext cx="2400984" cy="75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100"/>
              </a:lnSpc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遊戲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2-注音版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海洋盲盒小釣手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606F8354-FB4D-AC01-37B4-44AE59680122}"/>
              </a:ext>
            </a:extLst>
          </p:cNvPr>
          <p:cNvSpPr txBox="1"/>
          <p:nvPr/>
        </p:nvSpPr>
        <p:spPr>
          <a:xfrm>
            <a:off x="3494315" y="7635539"/>
            <a:ext cx="2400984" cy="750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1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遊戲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2- </a:t>
            </a:r>
            <a:r>
              <a:rPr lang="en-US" altLang="zh-TW" sz="2200" dirty="0" err="1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漢拼版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lvl="0" algn="ctr">
              <a:lnSpc>
                <a:spcPts val="3100"/>
              </a:lnSpc>
              <a:defRPr/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海洋盲盒小釣手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CA3A5D92-8E26-BFD1-71D5-CA66BA884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768" y="7408375"/>
            <a:ext cx="2212364" cy="1237953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3F0BAE01-0600-B6D4-CEDA-645E4E560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27" y="5635352"/>
            <a:ext cx="2221425" cy="1237954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" y="4992836"/>
            <a:ext cx="5356309" cy="3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B9045-883D-4757-A1EC-B8750C7C477A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6FA456C-1FB4-6760-181F-36AB1817AFC5}"/>
              </a:ext>
            </a:extLst>
          </p:cNvPr>
          <p:cNvSpPr txBox="1"/>
          <p:nvPr/>
        </p:nvSpPr>
        <p:spPr>
          <a:xfrm>
            <a:off x="3511898" y="1406830"/>
            <a:ext cx="2640763" cy="75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100"/>
              </a:lnSpc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遊戲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3-注音版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芫荽"/>
                <a:ea typeface="芫荽"/>
                <a:cs typeface="芫荽"/>
                <a:sym typeface="芫荽"/>
              </a:rPr>
              <a:t>閃電眼：注音躲貓貓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C4D87F57-B9B5-55D6-290C-4CB8087FE1B9}"/>
              </a:ext>
            </a:extLst>
          </p:cNvPr>
          <p:cNvSpPr txBox="1"/>
          <p:nvPr/>
        </p:nvSpPr>
        <p:spPr>
          <a:xfrm>
            <a:off x="3511899" y="3233690"/>
            <a:ext cx="2640762" cy="75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遊戲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3-漢拼版】</a:t>
            </a:r>
          </a:p>
          <a:p>
            <a:pPr lvl="0" algn="ctr">
              <a:lnSpc>
                <a:spcPts val="3100"/>
              </a:lnSpc>
              <a:defRPr/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閃電眼：注音躲貓貓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983D8CE-1EDD-FD47-392C-123AE2C2F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73" y="3006526"/>
            <a:ext cx="2207322" cy="1237953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FEEF9A9-4C0A-F1FD-B7CA-C3D7906C5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618" y="1192535"/>
            <a:ext cx="2211181" cy="1237953"/>
          </a:xfrm>
          <a:prstGeom prst="rect">
            <a:avLst/>
          </a:prstGeom>
          <a:gradFill rotWithShape="1">
            <a:gsLst>
              <a:gs pos="0">
                <a:srgbClr val="F1EDE0">
                  <a:alpha val="100000"/>
                </a:srgbClr>
              </a:gs>
              <a:gs pos="50000">
                <a:srgbClr val="F1DFBC">
                  <a:alpha val="100000"/>
                </a:srgbClr>
              </a:gs>
              <a:gs pos="100000">
                <a:srgbClr val="E6CE9D">
                  <a:alpha val="100000"/>
                </a:srgbClr>
              </a:gs>
            </a:gsLst>
            <a:path path="circle">
              <a:fillToRect l="50000" t="50000" r="50000" b="50000"/>
            </a:path>
          </a:gradFill>
          <a:ln w="38100" cap="sq">
            <a:solidFill>
              <a:srgbClr val="000000"/>
            </a:solidFill>
            <a:prstDash val="solid"/>
            <a:miter/>
          </a:ln>
        </p:spPr>
      </p:pic>
      <p:sp>
        <p:nvSpPr>
          <p:cNvPr id="7" name="TextBox 25">
            <a:extLst>
              <a:ext uri="{FF2B5EF4-FFF2-40B4-BE49-F238E27FC236}">
                <a16:creationId xmlns:a16="http://schemas.microsoft.com/office/drawing/2014/main" id="{415C1FAB-BDDF-4437-B24E-C575F6246BB6}"/>
              </a:ext>
            </a:extLst>
          </p:cNvPr>
          <p:cNvSpPr txBox="1"/>
          <p:nvPr/>
        </p:nvSpPr>
        <p:spPr>
          <a:xfrm>
            <a:off x="3352799" y="7700856"/>
            <a:ext cx="2799861" cy="75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補充教材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algn="ctr">
              <a:lnSpc>
                <a:spcPts val="3100"/>
              </a:lnSpc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教材製作指南影片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2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40214F-473E-44A6-8E02-B6E5163E5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1" y="4816541"/>
            <a:ext cx="5356309" cy="390734"/>
          </a:xfrm>
          <a:prstGeom prst="rect">
            <a:avLst/>
          </a:prstGeom>
        </p:spPr>
      </p:pic>
      <p:sp>
        <p:nvSpPr>
          <p:cNvPr id="9" name="TextBox 17">
            <a:extLst>
              <a:ext uri="{FF2B5EF4-FFF2-40B4-BE49-F238E27FC236}">
                <a16:creationId xmlns:a16="http://schemas.microsoft.com/office/drawing/2014/main" id="{FBD5F7DB-437E-4D03-8D6A-0426AB75E167}"/>
              </a:ext>
            </a:extLst>
          </p:cNvPr>
          <p:cNvSpPr txBox="1"/>
          <p:nvPr/>
        </p:nvSpPr>
        <p:spPr>
          <a:xfrm>
            <a:off x="3352800" y="5987918"/>
            <a:ext cx="2703575" cy="75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補充教材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algn="ctr">
              <a:lnSpc>
                <a:spcPts val="3100"/>
              </a:lnSpc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教材製作指南影片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1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D5BA42-2C6D-4510-A53A-E574C0C986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618" y="7487676"/>
            <a:ext cx="2261592" cy="1265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1B0C4B9-9E38-B964-F415-24547ED2B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873" y="5726433"/>
            <a:ext cx="2212821" cy="12343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93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2CA9A-EE33-EDDE-06E7-FCF67215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1C2E7239-11DC-E79D-76CA-A2A96B81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B9045-883D-4757-A1EC-B8750C7C477A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02948413-2B65-7218-1D4E-3DE5011B0A16}"/>
              </a:ext>
            </a:extLst>
          </p:cNvPr>
          <p:cNvSpPr txBox="1"/>
          <p:nvPr/>
        </p:nvSpPr>
        <p:spPr>
          <a:xfrm>
            <a:off x="3373333" y="5280551"/>
            <a:ext cx="2799861" cy="75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補充教材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algn="ctr">
              <a:lnSpc>
                <a:spcPts val="3100"/>
              </a:lnSpc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教學資源彙整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PDF1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份</a:t>
            </a:r>
            <a:endParaRPr lang="en-US" altLang="zh-TW" sz="2200" dirty="0">
              <a:solidFill>
                <a:srgbClr val="000000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EAC6B0-0EAB-60ED-CFF4-5BA94BA09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06" y="5115739"/>
            <a:ext cx="2234463" cy="12495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5628DF81-74BD-26C4-F520-BA07068D4073}"/>
              </a:ext>
            </a:extLst>
          </p:cNvPr>
          <p:cNvSpPr txBox="1"/>
          <p:nvPr/>
        </p:nvSpPr>
        <p:spPr>
          <a:xfrm>
            <a:off x="3373332" y="3324665"/>
            <a:ext cx="2799861" cy="114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補充教材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algn="ctr">
              <a:lnSpc>
                <a:spcPts val="3100"/>
              </a:lnSpc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教材版本轉換與</a:t>
            </a:r>
            <a:endParaRPr lang="en-US" altLang="zh-TW" sz="2200" dirty="0">
              <a:solidFill>
                <a:srgbClr val="000000"/>
              </a:solidFill>
              <a:latin typeface="芫荽"/>
              <a:ea typeface="芫荽"/>
              <a:cs typeface="芫荽"/>
              <a:sym typeface="芫荽"/>
            </a:endParaRPr>
          </a:p>
          <a:p>
            <a:pPr algn="ctr">
              <a:lnSpc>
                <a:spcPts val="3100"/>
              </a:lnSpc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教學應用</a:t>
            </a:r>
            <a:endParaRPr lang="en-US" altLang="zh-TW" sz="2200" dirty="0">
              <a:solidFill>
                <a:srgbClr val="000000"/>
              </a:solidFill>
              <a:latin typeface="芫荽"/>
              <a:ea typeface="芫荽"/>
              <a:cs typeface="芫荽"/>
              <a:sym typeface="芫荽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D7619BD7-A76E-15BE-0412-FDE8B73B06C9}"/>
              </a:ext>
            </a:extLst>
          </p:cNvPr>
          <p:cNvSpPr txBox="1"/>
          <p:nvPr/>
        </p:nvSpPr>
        <p:spPr>
          <a:xfrm>
            <a:off x="3373334" y="1708380"/>
            <a:ext cx="2703575" cy="75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【</a:t>
            </a: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補充教材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】</a:t>
            </a:r>
          </a:p>
          <a:p>
            <a:pPr algn="ctr">
              <a:lnSpc>
                <a:spcPts val="3100"/>
              </a:lnSpc>
            </a:pPr>
            <a:r>
              <a:rPr lang="zh-TW" altLang="en-US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教材製作指南影片</a:t>
            </a:r>
            <a:r>
              <a:rPr lang="en-US" altLang="zh-TW" sz="2200" dirty="0">
                <a:solidFill>
                  <a:srgbClr val="000000"/>
                </a:solidFill>
                <a:latin typeface="芫荽"/>
                <a:ea typeface="芫荽"/>
                <a:cs typeface="芫荽"/>
                <a:sym typeface="芫荽"/>
              </a:rPr>
              <a:t>3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C92709-B60B-9D3F-578D-BF7F81DDDC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489" y="3276055"/>
            <a:ext cx="2226912" cy="12449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3CD6BA4-A05A-0A96-501B-C5435E0C8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08" y="1446895"/>
            <a:ext cx="2212819" cy="12343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264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2CA9A-EE33-EDDE-06E7-FCF67215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1C2E7239-11DC-E79D-76CA-A2A96B81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B9045-883D-4757-A1EC-B8750C7C477A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DBFEA21-2053-45BD-885F-C367073EFBB7}"/>
              </a:ext>
            </a:extLst>
          </p:cNvPr>
          <p:cNvSpPr/>
          <p:nvPr/>
        </p:nvSpPr>
        <p:spPr>
          <a:xfrm>
            <a:off x="710703" y="1616464"/>
            <a:ext cx="5436593" cy="2099048"/>
          </a:xfrm>
          <a:prstGeom prst="roundRect">
            <a:avLst/>
          </a:prstGeom>
          <a:solidFill>
            <a:srgbClr val="8AB2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TW" sz="1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【</a:t>
            </a:r>
            <a:r>
              <a:rPr lang="zh-TW" altLang="en-US" sz="1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圖片來源與版權聲明</a:t>
            </a:r>
            <a:r>
              <a:rPr lang="en-US" altLang="zh-TW" sz="1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】</a:t>
            </a:r>
            <a:r>
              <a:rPr lang="zh-TW" altLang="en-US" sz="1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為落實智慧財產權保護並避免任何潛在之版權爭議，本數位教材（包含簡報素材、學習單及活動圖檔）中所使用之所有圖片與視覺設計，皆為運用 </a:t>
            </a:r>
            <a:r>
              <a:rPr lang="en-US" altLang="zh-TW" sz="1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AI </a:t>
            </a:r>
            <a:r>
              <a:rPr lang="zh-TW" altLang="en-US" sz="1400" dirty="0">
                <a:latin typeface="芫荽" pitchFamily="2" charset="-120"/>
                <a:ea typeface="芫荽" pitchFamily="2" charset="-120"/>
                <a:cs typeface="芫荽" pitchFamily="2" charset="-120"/>
              </a:rPr>
              <a:t>圖像生成技術原創所產出之免版權素材。各教學單位與教師皆可安心下載，並自由運用於各式非營利之教學場域中。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2921873-D860-40F4-87DA-D1EFD3DCB152}"/>
              </a:ext>
            </a:extLst>
          </p:cNvPr>
          <p:cNvSpPr/>
          <p:nvPr/>
        </p:nvSpPr>
        <p:spPr>
          <a:xfrm>
            <a:off x="710703" y="3782187"/>
            <a:ext cx="5436593" cy="52570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TW" sz="1800" b="1" dirty="0">
                <a:solidFill>
                  <a:schemeClr val="bg1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※</a:t>
            </a:r>
            <a:r>
              <a:rPr lang="zh-TW" altLang="en-US" sz="1800" b="1" dirty="0">
                <a:solidFill>
                  <a:schemeClr val="bg1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 教材字型與標音說明：</a:t>
            </a:r>
            <a:endParaRPr lang="en-US" altLang="zh-TW" sz="1800" b="1" dirty="0">
              <a:solidFill>
                <a:schemeClr val="bg1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為確保教材內容完整呈現，建請老師於教學前先安裝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3"/>
              </a:rPr>
              <a:t>「</a:t>
            </a:r>
            <a:r>
              <a:rPr lang="zh-TW" altLang="en-US" sz="1600" dirty="0">
                <a:solidFill>
                  <a:srgbClr val="C00000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3"/>
              </a:rPr>
              <a:t>芫荽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3"/>
              </a:rPr>
              <a:t>」及「</a:t>
            </a:r>
            <a:r>
              <a:rPr lang="zh-TW" altLang="en-US" sz="1600" dirty="0">
                <a:solidFill>
                  <a:srgbClr val="C00000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3"/>
              </a:rPr>
              <a:t>字嗨注音而已</a:t>
            </a:r>
            <a:r>
              <a:rPr lang="en-US" altLang="zh-TW" sz="1600" dirty="0">
                <a:solidFill>
                  <a:srgbClr val="C00000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3"/>
              </a:rPr>
              <a:t>R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3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芫荽" pitchFamily="2" charset="-120"/>
                <a:ea typeface="芫荽" pitchFamily="2" charset="-120"/>
                <a:cs typeface="芫荽" pitchFamily="2" charset="-120"/>
                <a:hlinkClick r:id="rId3"/>
              </a:rPr>
              <a:t>字型</a:t>
            </a:r>
            <a:r>
              <a:rPr lang="zh-TW" altLang="en-US" sz="1600" dirty="0">
                <a:solidFill>
                  <a:schemeClr val="bg1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。</a:t>
            </a:r>
            <a:endParaRPr lang="en-US" altLang="zh-TW" sz="1600" dirty="0">
              <a:solidFill>
                <a:schemeClr val="bg1"/>
              </a:solidFill>
              <a:latin typeface="芫荽" pitchFamily="2" charset="-120"/>
              <a:ea typeface="芫荽" pitchFamily="2" charset="-120"/>
              <a:cs typeface="芫荽" pitchFamily="2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●教材內使用之字嗨注音而已</a:t>
            </a:r>
            <a:r>
              <a:rPr lang="en-US" altLang="zh-TW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R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字型取自「</a:t>
            </a:r>
            <a:r>
              <a:rPr lang="en-US" altLang="zh-TW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4"/>
              </a:rPr>
              <a:t>ToneOZ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4"/>
              </a:rPr>
              <a:t>澳聲通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」網站中的「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5"/>
              </a:rPr>
              <a:t>字型下載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」頁面，芫荽字型取自「</a:t>
            </a:r>
            <a:r>
              <a:rPr lang="en-US" altLang="zh-TW" sz="1600" dirty="0" err="1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ButTwaiwan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」網頁中之「</a:t>
            </a:r>
            <a:r>
              <a:rPr lang="en-US" altLang="zh-TW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6"/>
              </a:rPr>
              <a:t>iansui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」頁面，網頁中說明如下圖所示：</a:t>
            </a:r>
            <a:endParaRPr lang="en-US" altLang="zh-TW" sz="1600" dirty="0">
              <a:solidFill>
                <a:schemeClr val="bg1"/>
              </a:solidFill>
              <a:latin typeface="Iansui" pitchFamily="2" charset="-120"/>
              <a:ea typeface="Iansui" pitchFamily="2" charset="-120"/>
              <a:cs typeface="Iansui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</a:rPr>
              <a:t>● 破音字之標音可使用「</a:t>
            </a:r>
            <a:r>
              <a:rPr lang="en" altLang="zh-TW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7"/>
              </a:rPr>
              <a:t>ToneOZ</a:t>
            </a:r>
            <a:r>
              <a:rPr lang="zh-TW" altLang="en-US" sz="1600" dirty="0">
                <a:solidFill>
                  <a:schemeClr val="bg1"/>
                </a:solidFill>
                <a:latin typeface="Iansui" pitchFamily="2" charset="-120"/>
                <a:ea typeface="Iansui" pitchFamily="2" charset="-120"/>
                <a:cs typeface="Iansui" pitchFamily="2" charset="-120"/>
                <a:hlinkClick r:id="rId7"/>
              </a:rPr>
              <a:t>曉聲</a:t>
            </a:r>
            <a:r>
              <a:rPr lang="zh-TW" altLang="en-US" sz="1600" i="0" u="none" strike="noStrike" dirty="0">
                <a:solidFill>
                  <a:schemeClr val="bg1"/>
                </a:solidFill>
                <a:effectLst/>
                <a:latin typeface="Iansui" pitchFamily="2" charset="-120"/>
                <a:ea typeface="Iansui" pitchFamily="2" charset="-120"/>
                <a:cs typeface="Iansui" pitchFamily="2" charset="-120"/>
                <a:hlinkClick r:id="rId7"/>
              </a:rPr>
              <a:t>通工具</a:t>
            </a:r>
            <a:r>
              <a:rPr lang="zh-TW" altLang="en-US" sz="1600" i="0" u="none" strike="noStrike" dirty="0">
                <a:solidFill>
                  <a:schemeClr val="bg1"/>
                </a:solidFill>
                <a:effectLst/>
                <a:latin typeface="Iansui" pitchFamily="2" charset="-120"/>
                <a:ea typeface="Iansui" pitchFamily="2" charset="-120"/>
                <a:cs typeface="Iansui" pitchFamily="2" charset="-120"/>
              </a:rPr>
              <a:t>」調整。</a:t>
            </a:r>
            <a:endParaRPr lang="en-US" altLang="zh-TW" sz="1600" b="1" i="0" u="none" strike="noStrike" dirty="0">
              <a:solidFill>
                <a:schemeClr val="bg1"/>
              </a:solidFill>
              <a:effectLst/>
              <a:latin typeface="Iansui" pitchFamily="2" charset="-120"/>
              <a:ea typeface="Iansui" pitchFamily="2" charset="-120"/>
              <a:cs typeface="Iansui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1600" b="1" dirty="0">
              <a:solidFill>
                <a:schemeClr val="bg1"/>
              </a:solidFill>
              <a:latin typeface="Iansui" pitchFamily="2" charset="-120"/>
              <a:ea typeface="Iansui" pitchFamily="2" charset="-120"/>
              <a:cs typeface="Iansui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1600" b="1" i="0" u="none" strike="noStrike" dirty="0">
              <a:solidFill>
                <a:schemeClr val="bg1"/>
              </a:solidFill>
              <a:effectLst/>
              <a:latin typeface="Iansui" pitchFamily="2" charset="-120"/>
              <a:ea typeface="Iansui" pitchFamily="2" charset="-120"/>
              <a:cs typeface="Iansui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1600" b="1" dirty="0">
              <a:solidFill>
                <a:schemeClr val="bg1"/>
              </a:solidFill>
              <a:latin typeface="Iansui" pitchFamily="2" charset="-120"/>
              <a:ea typeface="Iansui" pitchFamily="2" charset="-120"/>
              <a:cs typeface="Iansui" pitchFamily="2" charset="-120"/>
            </a:endParaRPr>
          </a:p>
          <a:p>
            <a:pPr>
              <a:lnSpc>
                <a:spcPct val="150000"/>
              </a:lnSpc>
            </a:pPr>
            <a:endParaRPr lang="en-US" altLang="zh-TW" sz="1600" b="1" dirty="0">
              <a:solidFill>
                <a:schemeClr val="bg1"/>
              </a:solidFill>
              <a:latin typeface="Iansui" pitchFamily="2" charset="-120"/>
              <a:ea typeface="Iansui" pitchFamily="2" charset="-120"/>
              <a:cs typeface="Iansui" pitchFamily="2" charset="-120"/>
            </a:endParaRPr>
          </a:p>
          <a:p>
            <a:pPr>
              <a:lnSpc>
                <a:spcPct val="150000"/>
              </a:lnSpc>
            </a:pPr>
            <a:endParaRPr lang="zh-TW" altLang="en-US" sz="1600" dirty="0">
              <a:solidFill>
                <a:schemeClr val="bg1"/>
              </a:solidFill>
              <a:latin typeface="Iansui" pitchFamily="2" charset="-120"/>
              <a:ea typeface="Iansui" pitchFamily="2" charset="-120"/>
              <a:cs typeface="Iansui" pitchFamily="2" charset="-12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37EC014-3366-46AF-B66B-C3A8B4BD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3586" y="7132076"/>
            <a:ext cx="2056540" cy="17951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7888D3D-2B8F-4CEC-AACE-3BCADE2E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2460" y="7132076"/>
            <a:ext cx="1795115" cy="17951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7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E9AAC7-2ACE-438B-9F0F-1F382EDE3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4614"/>
              </p:ext>
            </p:extLst>
          </p:nvPr>
        </p:nvGraphicFramePr>
        <p:xfrm>
          <a:off x="480535" y="1322528"/>
          <a:ext cx="5917499" cy="77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2999928556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2793987413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1658651203"/>
                    </a:ext>
                  </a:extLst>
                </a:gridCol>
              </a:tblGrid>
              <a:tr h="540000">
                <a:tc gridSpan="3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【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上課教材</a:t>
                      </a: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】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遊戲</a:t>
                      </a: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1-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拼音組合王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193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教學對象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兒童</a:t>
                      </a:r>
                      <a:endParaRPr lang="en-US" sz="1400" dirty="0"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72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教學時間</a:t>
                      </a:r>
                      <a:endParaRPr lang="en-US" altLang="zh-TW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約</a:t>
                      </a:r>
                      <a:r>
                        <a:rPr lang="en-US" altLang="zh-TW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8</a:t>
                      </a:r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dirty="0"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407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教學目標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建立學生對完整音節（聲母、韻母、聲調）拼讀能力的概念。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提升學生聽辨標音與組合音節的能力。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透過互動操作，加強學生對正確發音的辨識與記憶。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5938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教學材料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本教材提供之簡報檔案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本教材之簡報使用特殊字型製作，相關說明請參考教師手冊第</a:t>
                      </a:r>
                      <a:r>
                        <a:rPr lang="en-US" altLang="zh-TW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4</a:t>
                      </a: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頁。另，建議以 </a:t>
                      </a:r>
                      <a:r>
                        <a:rPr lang="en-US" altLang="zh-TW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PowerPoint</a:t>
                      </a: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「投影片放映」模式進行教學，並點擊互動物件操作，避免誤觸空白處造成跳頁；若誤跳頁，可按「←」返回上一頁。</a:t>
                      </a:r>
                      <a:endParaRPr lang="en-US" altLang="zh-TW" sz="1400" baseline="0" dirty="0">
                        <a:solidFill>
                          <a:srgbClr val="C00000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262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參考教材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示範題目取自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《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學華語向前走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》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入門冊課本 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B 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第十二課；標音音檔引用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《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學華語開步走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》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之標音音檔資源。</a:t>
                      </a:r>
                      <a:endParaRPr lang="en-US" altLang="zh-TW" sz="1400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本教材提供多元練習題目，教師完成對應課次教學後，可直接運用簡報進行課堂活動；亦可依教學需求搭配教材製作指南影片，自行新增或替換題目，以延伸應用於不同課次之標音教學。</a:t>
                      </a:r>
                      <a:endParaRPr lang="en-US" altLang="zh-TW" sz="1400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None/>
                      </a:pPr>
                      <a:endParaRPr lang="en-US" sz="1400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179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4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活動導入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教師點擊簡報，呈現目標漢字（如「歲」），並播放讀音。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362004"/>
                  </a:ext>
                </a:extLst>
              </a:tr>
            </a:tbl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66874C0-94F7-B5E9-FE9E-81B60B4AC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928" y="7731205"/>
            <a:ext cx="2206539" cy="12402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32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98452"/>
              </p:ext>
            </p:extLst>
          </p:nvPr>
        </p:nvGraphicFramePr>
        <p:xfrm>
          <a:off x="471488" y="628498"/>
          <a:ext cx="5917499" cy="86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1563254925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341072221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3556845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55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2.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「小朋友，我們現在要來玩一個拼音遊戲喔！」　 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「先來聽這個字怎麼唸～」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「來，一起唸一次：ㄙㄨㄟˋ」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教師動作：播放音檔，帶領學生跟讀。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8504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規則說明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教師說明遊戲流程。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「等一下你們要把這個字的注音拼出來喔！」　 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「我們要從最上面的聲母開始往下找韻母、最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 後找聲調！」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2.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教師指示操作方式。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「你們可以告訴老師要選哪一個號碼的注音！」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教師動作：指向畫面三個空格與選項區。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293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音節組合練習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4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教師引導學生選擇聲母。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「第一個聲母，是哪一個呢？」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教師動作：點擊學生選擇的選項（播放讀音）。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教師引導學生選擇韻母。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「再來是韻母，大家再聽一次～」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教師動作：播放音檔或點擊選項。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3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教師引導學生選擇聲調。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「最後是聲調，這個很重要喔！」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教師動作：點擊聲調選項。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266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答案確認與發音強化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教師點擊確認答案，揭示完整標音並播放讀音。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「我們來看看拼對了沒有～」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「對了！就是這個！」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教師帶領學生再次唸讀。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教師說：　「再唸一次：ㄙㄨㄟˋ，很棒！」　 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教師動作：播放完整音檔，全班跟讀。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36278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66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98917-070D-E374-08F1-4B7465879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EF3F51F-A18C-D3D5-9F12-DA71F83EA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68228"/>
              </p:ext>
            </p:extLst>
          </p:nvPr>
        </p:nvGraphicFramePr>
        <p:xfrm>
          <a:off x="471488" y="628498"/>
          <a:ext cx="5917499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1563254925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341072221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355684577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55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進階挑戰（可選）</a:t>
                      </a:r>
                      <a:endParaRPr lang="en-US" altLang="zh-TW" sz="1400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教師加入相似音干擾選項。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「這一題會有幾個很像的注音，要仔細聽喔！」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學生再次進行辨識與選擇。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教師動作：操作簡報進行下一題。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366527"/>
                  </a:ext>
                </a:extLst>
              </a:tr>
            </a:tbl>
          </a:graphicData>
        </a:graphic>
      </p:graphicFrame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0D31EB-382E-036B-3814-B4D3A48A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0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7AC03-0389-79DD-B137-9E617D530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09BD2B-D470-E130-A44A-40223B645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614096"/>
              </p:ext>
            </p:extLst>
          </p:nvPr>
        </p:nvGraphicFramePr>
        <p:xfrm>
          <a:off x="480535" y="1322528"/>
          <a:ext cx="5917499" cy="646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565">
                  <a:extLst>
                    <a:ext uri="{9D8B030D-6E8A-4147-A177-3AD203B41FA5}">
                      <a16:colId xmlns:a16="http://schemas.microsoft.com/office/drawing/2014/main" val="2999928556"/>
                    </a:ext>
                  </a:extLst>
                </a:gridCol>
                <a:gridCol w="779024">
                  <a:extLst>
                    <a:ext uri="{9D8B030D-6E8A-4147-A177-3AD203B41FA5}">
                      <a16:colId xmlns:a16="http://schemas.microsoft.com/office/drawing/2014/main" val="2793987413"/>
                    </a:ext>
                  </a:extLst>
                </a:gridCol>
                <a:gridCol w="4056910">
                  <a:extLst>
                    <a:ext uri="{9D8B030D-6E8A-4147-A177-3AD203B41FA5}">
                      <a16:colId xmlns:a16="http://schemas.microsoft.com/office/drawing/2014/main" val="1658651203"/>
                    </a:ext>
                  </a:extLst>
                </a:gridCol>
              </a:tblGrid>
              <a:tr h="540000">
                <a:tc gridSpan="3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【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上課教材</a:t>
                      </a: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】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遊戲</a:t>
                      </a:r>
                      <a:r>
                        <a:rPr lang="en-US" altLang="zh-TW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2-</a:t>
                      </a:r>
                      <a:r>
                        <a:rPr lang="zh-TW" altLang="en-US" sz="16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海洋盲盒小釣手</a:t>
                      </a:r>
                      <a:endParaRPr lang="en-US" sz="16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193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教學對象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兒童</a:t>
                      </a:r>
                      <a:endParaRPr lang="en-US" sz="1400" dirty="0"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7213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教學時間</a:t>
                      </a:r>
                      <a:endParaRPr lang="en-US" altLang="zh-TW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約</a:t>
                      </a:r>
                      <a:r>
                        <a:rPr lang="en-US" altLang="zh-TW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10</a:t>
                      </a:r>
                      <a:r>
                        <a:rPr lang="zh-TW" altLang="en-US" sz="1400" dirty="0"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dirty="0"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407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教學目標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強化學生對標音（注音／拼音）之正確拼讀能力。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提升學生對語音的聽辨能力與發音準確度。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透過「拼讀後開獎」的遊戲機制，增進學生學習動機與課堂參與度。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結合即時音檔回饋，協助學生建立正確語音對應與自我修正能力。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5938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教學材料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4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本教材提供之簡報檔案</a:t>
                      </a: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本教材之簡報使用特殊字型製作，相關說明請參考教師手冊第</a:t>
                      </a:r>
                      <a:r>
                        <a:rPr lang="en-US" altLang="zh-TW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4</a:t>
                      </a: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頁。另，建議以 </a:t>
                      </a:r>
                      <a:r>
                        <a:rPr lang="en-US" altLang="zh-TW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PowerPoint</a:t>
                      </a:r>
                      <a:r>
                        <a:rPr lang="zh-TW" altLang="en-US" sz="1400" baseline="0" dirty="0">
                          <a:solidFill>
                            <a:srgbClr val="C00000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「投影片放映」模式進行教學，並點擊互動物件操作，避免誤觸空白處造成跳頁；若誤跳頁，可按「←」返回上一頁。</a:t>
                      </a:r>
                      <a:endParaRPr lang="en-US" altLang="zh-TW" sz="1400" baseline="0" dirty="0">
                        <a:solidFill>
                          <a:srgbClr val="C00000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zh-TW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1262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參考教材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示範題目取自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《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學華語向前走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》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入門冊課本 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B 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第十二課。教師可依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《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學華語向前走</a:t>
                      </a:r>
                      <a:r>
                        <a:rPr lang="en-US" altLang="zh-TW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》</a:t>
                      </a:r>
                      <a:r>
                        <a:rPr lang="zh-TW" altLang="en-US" sz="1400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各課生詞內容，自行替換題目。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179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教學階段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時間</a:t>
                      </a:r>
                      <a:endParaRPr lang="en-US" sz="1400" b="1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1" kern="1200" baseline="0" dirty="0">
                          <a:solidFill>
                            <a:schemeClr val="tx1"/>
                          </a:solidFill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教學步驟</a:t>
                      </a:r>
                      <a:endParaRPr lang="en-US" altLang="zh-TW" sz="1400" b="1" kern="12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742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活動導入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2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分鐘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教師點擊簡報，呈現注音或拼音題目。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教師說：　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「我們現在要來玩一個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『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盲盒遊戲</a:t>
                      </a: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』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喔！」　  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「每一題後面都藏了一個神秘的東西，你們想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altLang="zh-TW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       </a:t>
                      </a:r>
                      <a:r>
                        <a:rPr lang="zh-TW" altLang="en-US" sz="1400" kern="1200" baseline="0" dirty="0">
                          <a:solidFill>
                            <a:schemeClr val="dk1"/>
                          </a:solidFill>
                          <a:effectLst/>
                          <a:latin typeface="芫荽" pitchFamily="2" charset="-120"/>
                          <a:ea typeface="芫荽" pitchFamily="2" charset="-120"/>
                          <a:cs typeface="芫荽" pitchFamily="2" charset="-120"/>
                        </a:rPr>
                        <a:t>不想知道是什麼？」</a:t>
                      </a: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altLang="zh-TW" sz="1400" kern="1200" baseline="0" dirty="0">
                        <a:solidFill>
                          <a:schemeClr val="dk1"/>
                        </a:solidFill>
                        <a:effectLst/>
                        <a:latin typeface="芫荽" pitchFamily="2" charset="-120"/>
                        <a:ea typeface="芫荽" pitchFamily="2" charset="-120"/>
                        <a:cs typeface="芫荽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362004"/>
                  </a:ext>
                </a:extLst>
              </a:tr>
            </a:tbl>
          </a:graphicData>
        </a:graphic>
      </p:graphicFrame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E8B071E3-5D79-6CD4-9EA6-0BFFBB9C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9045-883D-4757-A1EC-B8750C7C477A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86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2088</Words>
  <Application>Microsoft Office PowerPoint</Application>
  <PresentationFormat>A4 紙張 (210x297 公釐)</PresentationFormat>
  <Paragraphs>287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Iansui</vt:lpstr>
      <vt:lpstr>芫荽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wenzao</dc:creator>
  <cp:lastModifiedBy>user</cp:lastModifiedBy>
  <cp:revision>191</cp:revision>
  <dcterms:created xsi:type="dcterms:W3CDTF">2026-02-24T03:02:14Z</dcterms:created>
  <dcterms:modified xsi:type="dcterms:W3CDTF">2026-07-06T01:16:50Z</dcterms:modified>
</cp:coreProperties>
</file>