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906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0C29E19-AE60-4570-BE7D-C43144B8A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4B77540-E076-45F3-B912-1C493A270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9C6E65F-506B-444A-ADD6-66E8366EC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C67D2DA-D6AF-484E-8418-C754F96C7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440EDEE-C247-49CA-B1EB-A1896A95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244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301207-783C-496E-9584-3A9CE134F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4EFE361-3653-447C-B93C-BF040FA2D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2C23BD-F20B-4CFD-B8C8-C27CE9B32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306F075-E224-4C5D-B303-083487282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69C971-EFDB-4FCD-A8CB-E116A14B6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6820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5EF4BE0-8ED0-478B-A2DD-94A2B7C23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0C6BAEC-BB80-41BE-8DC2-847BAC839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5AA0738-32A6-4226-83F9-E79585B9B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ED5DD7E-0783-4F05-B3F8-F77E8AE9E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1BAD79-8844-473F-A3CF-E57BCB56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8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8B7BB5-1056-4971-9569-3A3B458C0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EA65C98-5216-4986-88F5-34F2B1BB7D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3D113E2-E332-40DD-BC75-160E3B7EAD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8730A9C-5447-4695-9BA7-CA2268105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C908929-2F87-4E44-A0B7-4D0F0B60B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3D36E51-D78D-497D-9A79-3BCA93D57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1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2EB07A-E887-4E5F-9031-984023E8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50CE9EC-A0EB-4D82-AC89-D41153521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DE7BA62-254C-431A-B04B-B3F4A1AD89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CD578A4-81D1-4F9F-901C-D499EC912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CFCF4FF-0445-485D-89C9-CCEC176D2C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6A5795E-F439-4608-A4DB-E767C700E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560E4347-29F6-479E-BB6D-00C4ADD1D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75A4946-70F2-49E0-B744-ED84CA72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905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DC558A3-FD37-4310-A40B-4D7D76EFF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01B0B03-AD92-4ED4-946E-BE3DCDF3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20DC3A5-D0F3-4C09-8387-3418E117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6F748B5-F5B9-4146-9A48-B9864B6DA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58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F55E48D-54D1-48B5-A507-C2B2A7464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AD49B25-B3DC-459A-8CBC-0DA9BF875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BD7D80B-7BEF-46B8-8EE7-FFA56834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448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D107A7-9B65-47B6-820E-02DFB17B2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B7B0676-E0FC-4989-9CEE-3AA5ACCC9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208758F-D832-47FF-9527-81798C389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9DCE5D1-56A7-47C6-9447-2086356E3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EA089A5-59E1-48D9-9660-6F6376A5C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B515D7D-86A7-49C9-B241-48EC6B4BC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5889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45E73FB-6764-47E7-B1B8-F4CB0D746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826FA87-8E32-4DC7-96EC-07E7A1484E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2E1C2D1-2D10-43E0-B466-885B48CBA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A82DFBD-0F78-4097-B2C0-D133BB11E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E644B4B-65C3-41C3-8089-1CD48A8EB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E7E1D3A-ADD9-4E8A-B7EA-8C374BCD5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536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00C52D-7A36-4077-951F-9983AB2EF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CBA0A37-C697-4C86-8891-0B5B1AA7CD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9EC04BB-485B-46AE-B9A2-C98900171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FB0C5C-454B-4BE4-ACA1-EAC86A3EC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4B26F24-4F89-41FD-86F0-09ED7CA0D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740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E0DBA1A-49BE-4F09-82DE-B569DBDB1E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E3E7253-00E9-40B0-9504-4A0FC43AB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896861B-A17B-4B85-BC8C-78D29C381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315AD4B-138F-4355-AFDA-A6D706099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80750A5-2B0E-42FC-BEF7-5A5CC797F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5484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94042A0-1D82-42D6-9E57-BA4A2168F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7320C12-C48B-4CED-81C8-5E4D41182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844432A-7A5E-4956-896D-5BD489F6E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B125F-D9CC-4CF6-AB8A-835D84FFA5A1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35C1BE1-39F4-4B6A-94A0-2C9DD09A69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8B8D14D-A027-4A78-847B-59695A476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4AC7F-365F-4858-838F-9654FE38A5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288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eyzine.com/" TargetMode="External"/><Relationship Id="rId7" Type="http://schemas.openxmlformats.org/officeDocument/2006/relationships/hyperlink" Target="https://www.huayuworld.org/TeachingMandarinDetail?groupId=342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emini.google.com/app" TargetMode="External"/><Relationship Id="rId5" Type="http://schemas.openxmlformats.org/officeDocument/2006/relationships/hyperlink" Target="https://www.canva.com/" TargetMode="External"/><Relationship Id="rId4" Type="http://schemas.openxmlformats.org/officeDocument/2006/relationships/hyperlink" Target="https://suno.com/hom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45676E-850F-408F-9C12-69A83288D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7340958"/>
            <a:ext cx="5143500" cy="2339626"/>
          </a:xfrm>
        </p:spPr>
        <p:txBody>
          <a:bodyPr anchor="ctr">
            <a:normAutofit/>
          </a:bodyPr>
          <a:lstStyle/>
          <a:p>
            <a:r>
              <a:rPr lang="zh-TW" altLang="en-US" sz="54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補充教材</a:t>
            </a:r>
            <a:r>
              <a:rPr lang="en-US" altLang="zh-TW" sz="54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-</a:t>
            </a:r>
            <a:br>
              <a:rPr lang="en-US" altLang="zh-TW" sz="54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zh-TW" altLang="en-US" sz="5400" b="1" dirty="0">
                <a:solidFill>
                  <a:schemeClr val="accent2">
                    <a:lumMod val="50000"/>
                  </a:schemeClr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教學資源彙整</a:t>
            </a:r>
          </a:p>
        </p:txBody>
      </p:sp>
    </p:spTree>
    <p:extLst>
      <p:ext uri="{BB962C8B-B14F-4D97-AF65-F5344CB8AC3E}">
        <p14:creationId xmlns:p14="http://schemas.microsoft.com/office/powerpoint/2010/main" val="2830006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B803749C-4EF6-4E98-9A24-42F0C0AA51D8}"/>
              </a:ext>
            </a:extLst>
          </p:cNvPr>
          <p:cNvSpPr txBox="1"/>
          <p:nvPr/>
        </p:nvSpPr>
        <p:spPr>
          <a:xfrm>
            <a:off x="425003" y="1162050"/>
            <a:ext cx="6014434" cy="7861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本專題使用之工具如下</a:t>
            </a:r>
            <a:endParaRPr lang="en-US" altLang="zh-TW" sz="28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zh-TW" sz="2800" b="1" dirty="0" err="1">
                <a:latin typeface="芫荽" pitchFamily="2" charset="-120"/>
                <a:ea typeface="芫荽" pitchFamily="2" charset="-120"/>
                <a:cs typeface="芫荽" pitchFamily="2" charset="-120"/>
              </a:rPr>
              <a:t>Heyzine</a:t>
            </a: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 </a:t>
            </a: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Flip</a:t>
            </a: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 </a:t>
            </a: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book </a:t>
            </a:r>
            <a:r>
              <a:rPr lang="en-US" altLang="zh-TW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(</a:t>
            </a:r>
            <a:r>
              <a:rPr lang="zh-TW" altLang="en-US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製作翻頁繪本</a:t>
            </a:r>
            <a:r>
              <a:rPr lang="en-US" altLang="zh-TW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)</a:t>
            </a:r>
            <a:b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2400" b="1" dirty="0">
                <a:solidFill>
                  <a:srgbClr val="0070C0"/>
                </a:solidFill>
                <a:latin typeface="芫荽" pitchFamily="2" charset="-120"/>
                <a:ea typeface="芫荽" pitchFamily="2" charset="-120"/>
                <a:cs typeface="芫荽" pitchFamily="2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https://heyzine.com/</a:t>
            </a:r>
            <a:endParaRPr lang="en-US" altLang="zh-TW" sz="2400" b="1" dirty="0">
              <a:solidFill>
                <a:srgbClr val="0070C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zh-TW" sz="2800" b="1" dirty="0" err="1">
                <a:latin typeface="芫荽" pitchFamily="2" charset="-120"/>
                <a:ea typeface="芫荽" pitchFamily="2" charset="-120"/>
                <a:cs typeface="芫荽" pitchFamily="2" charset="-120"/>
              </a:rPr>
              <a:t>Suno</a:t>
            </a: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 </a:t>
            </a:r>
            <a:r>
              <a:rPr lang="en-US" altLang="zh-TW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(</a:t>
            </a:r>
            <a:r>
              <a:rPr lang="zh-TW" altLang="en-US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製作翻頁繪本背景音樂</a:t>
            </a:r>
            <a:r>
              <a:rPr lang="en-US" altLang="zh-TW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)</a:t>
            </a:r>
            <a:b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2400" b="1" dirty="0">
                <a:solidFill>
                  <a:srgbClr val="0070C0"/>
                </a:solidFill>
                <a:latin typeface="芫荽" pitchFamily="2" charset="-120"/>
                <a:ea typeface="芫荽" pitchFamily="2" charset="-120"/>
                <a:cs typeface="芫荽" pitchFamily="2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https://suno.com/home</a:t>
            </a:r>
            <a:endParaRPr lang="en-US" altLang="zh-TW" sz="2400" b="1" dirty="0">
              <a:solidFill>
                <a:srgbClr val="0070C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Canva </a:t>
            </a:r>
            <a:r>
              <a:rPr lang="en-US" altLang="zh-TW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(</a:t>
            </a:r>
            <a:r>
              <a:rPr lang="zh-TW" altLang="en-US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製作教材繪本、圖卡</a:t>
            </a:r>
            <a:r>
              <a:rPr lang="en-US" altLang="zh-TW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)</a:t>
            </a:r>
            <a:br>
              <a:rPr lang="en-US" altLang="zh-TW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2400" b="1" dirty="0">
                <a:solidFill>
                  <a:srgbClr val="0070C0"/>
                </a:solidFill>
                <a:latin typeface="芫荽" pitchFamily="2" charset="-120"/>
                <a:ea typeface="芫荽" pitchFamily="2" charset="-120"/>
                <a:cs typeface="芫荽" pitchFamily="2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https://www.canva.com/</a:t>
            </a:r>
            <a:endParaRPr lang="en-US" altLang="zh-TW" sz="2400" b="1" dirty="0">
              <a:solidFill>
                <a:srgbClr val="0070C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Gemini </a:t>
            </a:r>
            <a:r>
              <a:rPr lang="en-US" altLang="zh-TW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(</a:t>
            </a:r>
            <a:r>
              <a:rPr lang="zh-TW" altLang="en-US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生成圖卡內的圖片</a:t>
            </a:r>
            <a:r>
              <a:rPr lang="en-US" altLang="zh-TW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)</a:t>
            </a:r>
            <a:br>
              <a:rPr lang="en-US" altLang="zh-TW" sz="28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2400" b="1" dirty="0">
                <a:solidFill>
                  <a:srgbClr val="0070C0"/>
                </a:solidFill>
                <a:latin typeface="芫荽" pitchFamily="2" charset="-120"/>
                <a:ea typeface="芫荽" pitchFamily="2" charset="-120"/>
                <a:cs typeface="芫荽" pitchFamily="2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https://gemini.google.com/app</a:t>
            </a:r>
            <a:endParaRPr lang="en-US" altLang="zh-TW" sz="2400" b="1" dirty="0">
              <a:solidFill>
                <a:srgbClr val="0070C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全球華文網</a:t>
            </a:r>
            <a:r>
              <a:rPr lang="en-US" altLang="zh-TW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2025</a:t>
            </a:r>
            <a:r>
              <a:rPr lang="zh-TW" altLang="en-US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線上教學分享會</a:t>
            </a:r>
            <a:br>
              <a:rPr lang="en-US" altLang="zh-TW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AI</a:t>
            </a:r>
            <a:r>
              <a:rPr lang="zh-TW" altLang="en-US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高效備課進階祕笈</a:t>
            </a:r>
            <a:r>
              <a:rPr lang="en-US" altLang="zh-TW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(</a:t>
            </a:r>
            <a:r>
              <a:rPr lang="zh-TW" altLang="en-US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含 以</a:t>
            </a:r>
            <a:r>
              <a:rPr lang="en-US" altLang="zh-TW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AI</a:t>
            </a:r>
            <a:r>
              <a:rPr lang="zh-TW" altLang="en-US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工具製作繪本</a:t>
            </a:r>
            <a:r>
              <a:rPr lang="en-US" altLang="zh-TW" sz="20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)</a:t>
            </a:r>
            <a:br>
              <a:rPr lang="en-US" altLang="zh-TW" sz="36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sz="2400" b="1" dirty="0">
                <a:solidFill>
                  <a:srgbClr val="0070C0"/>
                </a:solidFill>
                <a:latin typeface="芫荽" pitchFamily="2" charset="-120"/>
                <a:ea typeface="芫荽" pitchFamily="2" charset="-120"/>
                <a:cs typeface="芫荽" pitchFamily="2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https://www.huayuworld.org/TeachingMandarinDetail?groupId=342</a:t>
            </a:r>
            <a:endParaRPr lang="en-US" altLang="zh-TW" sz="2400" b="1" dirty="0">
              <a:solidFill>
                <a:srgbClr val="0070C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3437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306BD7E1-4201-4787-A8DF-BE3258D23E4A}"/>
              </a:ext>
            </a:extLst>
          </p:cNvPr>
          <p:cNvSpPr/>
          <p:nvPr/>
        </p:nvSpPr>
        <p:spPr>
          <a:xfrm>
            <a:off x="231820" y="324118"/>
            <a:ext cx="6375042" cy="937367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803749C-4EF6-4E98-9A24-42F0C0AA51D8}"/>
              </a:ext>
            </a:extLst>
          </p:cNvPr>
          <p:cNvSpPr txBox="1"/>
          <p:nvPr/>
        </p:nvSpPr>
        <p:spPr>
          <a:xfrm>
            <a:off x="412123" y="476250"/>
            <a:ext cx="6014434" cy="878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AI</a:t>
            </a: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工具使用簡易說明</a:t>
            </a:r>
            <a:endParaRPr lang="en-US" altLang="zh-TW" sz="28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zh-TW" sz="2800" b="1" dirty="0" err="1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Heyzine</a:t>
            </a:r>
            <a:r>
              <a:rPr lang="zh-TW" altLang="en-US" sz="28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 </a:t>
            </a:r>
            <a:r>
              <a:rPr lang="en-US" altLang="zh-TW" sz="28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Flip</a:t>
            </a:r>
            <a:r>
              <a:rPr lang="zh-TW" altLang="en-US" sz="28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 </a:t>
            </a:r>
            <a:r>
              <a:rPr lang="en-US" altLang="zh-TW" sz="28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book</a:t>
            </a:r>
          </a:p>
          <a:p>
            <a:pPr>
              <a:lnSpc>
                <a:spcPct val="150000"/>
              </a:lnSpc>
            </a:pPr>
            <a:endParaRPr lang="en-US" altLang="zh-TW" sz="28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8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8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zh-TW" sz="2400" b="1" dirty="0" err="1">
                <a:latin typeface="芫荽" pitchFamily="2" charset="-120"/>
                <a:ea typeface="芫荽" pitchFamily="2" charset="-120"/>
                <a:cs typeface="芫荽" pitchFamily="2" charset="-120"/>
              </a:rPr>
              <a:t>Heyzine</a:t>
            </a:r>
            <a:r>
              <a:rPr lang="zh-TW" altLang="en-US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工具使用的方式十分簡單，僅須準備好一份</a:t>
            </a:r>
            <a:r>
              <a:rPr lang="en-US" altLang="zh-TW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PDF</a:t>
            </a:r>
            <a:r>
              <a:rPr lang="zh-TW" altLang="en-US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，可由</a:t>
            </a:r>
            <a:r>
              <a:rPr lang="en-US" altLang="zh-TW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PPT</a:t>
            </a:r>
            <a:r>
              <a:rPr lang="zh-TW" altLang="en-US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、</a:t>
            </a:r>
            <a:r>
              <a:rPr lang="en-US" altLang="zh-TW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Canva</a:t>
            </a:r>
            <a:r>
              <a:rPr lang="zh-TW" altLang="en-US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、或</a:t>
            </a:r>
            <a:r>
              <a:rPr lang="en-US" altLang="zh-TW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Word</a:t>
            </a:r>
            <a:r>
              <a:rPr lang="zh-TW" altLang="en-US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另存成</a:t>
            </a:r>
            <a:r>
              <a:rPr lang="en-US" altLang="zh-TW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PDF</a:t>
            </a:r>
            <a:r>
              <a:rPr lang="zh-TW" altLang="en-US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的方式獲得。</a:t>
            </a:r>
            <a:endParaRPr lang="en-US" altLang="zh-TW" sz="24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將</a:t>
            </a:r>
            <a:r>
              <a:rPr lang="en-US" altLang="zh-TW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PDF</a:t>
            </a:r>
            <a:r>
              <a:rPr lang="zh-TW" altLang="en-US" sz="24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上傳後，即可獲得一本翻頁書，同時進入編輯頁面。從左側欄的功能列即可為各頁面加入所需的多媒體元素。</a:t>
            </a:r>
            <a:endParaRPr lang="en-US" altLang="zh-TW" sz="24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69ACE18-1C9A-4C74-B28A-D3A3D0297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13" y="2493496"/>
            <a:ext cx="3333347" cy="212372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0E1F5069-AAB3-4933-902F-726382FF3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6561" y="1866448"/>
            <a:ext cx="1285589" cy="386563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46881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306BD7E1-4201-4787-A8DF-BE3258D23E4A}"/>
              </a:ext>
            </a:extLst>
          </p:cNvPr>
          <p:cNvSpPr/>
          <p:nvPr/>
        </p:nvSpPr>
        <p:spPr>
          <a:xfrm>
            <a:off x="231820" y="324118"/>
            <a:ext cx="6375042" cy="937367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803749C-4EF6-4E98-9A24-42F0C0AA51D8}"/>
              </a:ext>
            </a:extLst>
          </p:cNvPr>
          <p:cNvSpPr txBox="1"/>
          <p:nvPr/>
        </p:nvSpPr>
        <p:spPr>
          <a:xfrm>
            <a:off x="412123" y="476250"/>
            <a:ext cx="6014434" cy="9477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AI</a:t>
            </a: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工具使用簡易說明</a:t>
            </a:r>
            <a:endParaRPr lang="en-US" altLang="zh-TW" sz="28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zh-TW" sz="2800" b="1" dirty="0" err="1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Suno</a:t>
            </a:r>
            <a:r>
              <a:rPr lang="zh-TW" altLang="en-US" sz="28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提示詞範例</a:t>
            </a:r>
            <a:endParaRPr lang="en-US" altLang="zh-TW" sz="28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8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8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8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製作一個專為兒童繪本設計的背景音樂，運用輕快、童趣且帶有魔法感的風格，適合搭配溫馨、可愛或奇幻的繪本故事。</a:t>
            </a:r>
            <a:endParaRPr lang="en-US" altLang="zh-TW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Style of Music</a:t>
            </a: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（音樂風格）：奇幻童話風、木琴或可愛木吉他、輕柔的撥弦提琴，僅純音樂、無人聲。</a:t>
            </a:r>
            <a:br>
              <a:rPr lang="en-US" altLang="zh-TW" b="1" dirty="0">
                <a:latin typeface="芫荽" pitchFamily="2" charset="-120"/>
                <a:ea typeface="芫荽" pitchFamily="2" charset="-120"/>
                <a:cs typeface="芫荽" pitchFamily="2" charset="-120"/>
              </a:rPr>
            </a:br>
            <a:r>
              <a:rPr lang="en-US" altLang="zh-TW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(</a:t>
            </a: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確保生成的音樂不會有干擾故事閱讀的歌詞。</a:t>
            </a:r>
            <a:r>
              <a:rPr lang="en-US" altLang="zh-TW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輸入以上提示詞</a:t>
            </a:r>
            <a:r>
              <a:rPr lang="en-US" altLang="zh-TW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(</a:t>
            </a: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可依個人需求修改</a:t>
            </a:r>
            <a:r>
              <a:rPr lang="en-US" altLang="zh-TW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)</a:t>
            </a: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後，選擇</a:t>
            </a:r>
            <a:r>
              <a:rPr lang="en-US" altLang="zh-TW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Create</a:t>
            </a: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，即可看到自動生成的許多音樂，並可即時試聽。</a:t>
            </a:r>
            <a:endParaRPr lang="en-US" altLang="zh-TW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免費帳號每天會獲得 </a:t>
            </a:r>
            <a:r>
              <a:rPr lang="en-US" altLang="zh-TW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50 </a:t>
            </a: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點（可生成 </a:t>
            </a:r>
            <a:r>
              <a:rPr lang="en-US" altLang="zh-TW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10 </a:t>
            </a: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首歌，每次生成會產出 </a:t>
            </a:r>
            <a:r>
              <a:rPr lang="en-US" altLang="zh-TW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2 </a:t>
            </a: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個版本）。這些點數每天會重置，不會累積，建議每天用完。</a:t>
            </a:r>
            <a:endParaRPr lang="en-US" altLang="zh-TW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TW" sz="24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F9E9931-2D58-45C5-873E-B47B7708B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649" y="1784870"/>
            <a:ext cx="4076701" cy="28945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11649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306BD7E1-4201-4787-A8DF-BE3258D23E4A}"/>
              </a:ext>
            </a:extLst>
          </p:cNvPr>
          <p:cNvSpPr/>
          <p:nvPr/>
        </p:nvSpPr>
        <p:spPr>
          <a:xfrm>
            <a:off x="231820" y="324118"/>
            <a:ext cx="6375042" cy="937367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803749C-4EF6-4E98-9A24-42F0C0AA51D8}"/>
              </a:ext>
            </a:extLst>
          </p:cNvPr>
          <p:cNvSpPr txBox="1"/>
          <p:nvPr/>
        </p:nvSpPr>
        <p:spPr>
          <a:xfrm>
            <a:off x="412123" y="476250"/>
            <a:ext cx="6014434" cy="894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AI</a:t>
            </a:r>
            <a:r>
              <a:rPr lang="zh-TW" altLang="en-US" sz="2800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工具使用簡易說明</a:t>
            </a:r>
            <a:endParaRPr lang="en-US" altLang="zh-TW" sz="28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zh-TW" sz="28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Gemini</a:t>
            </a:r>
            <a:r>
              <a:rPr lang="zh-TW" altLang="en-US" sz="2800" b="1" dirty="0">
                <a:solidFill>
                  <a:srgbClr val="C00000"/>
                </a:solidFill>
                <a:latin typeface="芫荽" pitchFamily="2" charset="-120"/>
                <a:ea typeface="芫荽" pitchFamily="2" charset="-120"/>
                <a:cs typeface="芫荽" pitchFamily="2" charset="-120"/>
              </a:rPr>
              <a:t>提示詞範例</a:t>
            </a:r>
            <a:endParaRPr lang="en-US" altLang="zh-TW" sz="28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8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8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8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rgbClr val="C00000"/>
              </a:solidFill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>
              <a:lnSpc>
                <a:spcPct val="150000"/>
              </a:lnSpc>
            </a:pP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以上圖為例。</a:t>
            </a:r>
            <a:endParaRPr lang="en-US" altLang="zh-TW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高解析度、溫馨細緻的故事插畫，兒童繪本藝術風格。</a:t>
            </a:r>
            <a:endParaRPr lang="en-US" altLang="zh-TW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一個小男孩和一個小女孩在聖誕節期間，坐在溫暖的木鑲板客廳地板上。女孩穿戴紅色針織毛帽與毛衣，男孩穿戴藍色毛帽與毛衣，兩人微笑著拿著熱巧克力。</a:t>
            </a:r>
            <a:endParaRPr lang="en-US" altLang="zh-TW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他們位於一扇大窗戶旁邊，窗戶外是白雪皚皚的村莊景色。屋內右側有一個燃燒著火焰的石壁爐，裝飾著花環、聖誕襪和一棵小聖誕樹。一隻黃金獵犬正安詳地睡在壁爐附近帶圖案的地毯上。</a:t>
            </a:r>
            <a:endParaRPr lang="en-US" altLang="zh-TW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b="1" dirty="0">
                <a:latin typeface="芫荽" pitchFamily="2" charset="-120"/>
                <a:ea typeface="芫荽" pitchFamily="2" charset="-120"/>
                <a:cs typeface="芫荽" pitchFamily="2" charset="-120"/>
              </a:rPr>
              <a:t>串燈掛滿了房間，書架和舒適的扶手椅在背景中。所有元素都有細緻的紋理與溫暖誘人的色調。</a:t>
            </a:r>
            <a:endParaRPr lang="en-US" altLang="zh-TW" sz="2400" b="1" dirty="0">
              <a:latin typeface="芫荽" pitchFamily="2" charset="-120"/>
              <a:ea typeface="芫荽" pitchFamily="2" charset="-120"/>
              <a:cs typeface="芫荽" pitchFamily="2" charset="-12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63A3327-B5B4-46C4-99CA-725AAB1D2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64" y="1743075"/>
            <a:ext cx="5140952" cy="2870365"/>
          </a:xfrm>
          <a:prstGeom prst="rect">
            <a:avLst/>
          </a:prstGeom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440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523</Words>
  <Application>Microsoft Office PowerPoint</Application>
  <PresentationFormat>A4 紙張 (210x297 公釐)</PresentationFormat>
  <Paragraphs>41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0" baseType="lpstr">
      <vt:lpstr>芫荽</vt:lpstr>
      <vt:lpstr>Arial</vt:lpstr>
      <vt:lpstr>Calibri</vt:lpstr>
      <vt:lpstr>Calibri Light</vt:lpstr>
      <vt:lpstr>Office 佈景主題</vt:lpstr>
      <vt:lpstr>補充教材- 教學資源彙整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上課教材- 繪本教材連結</dc:title>
  <dc:creator>user</dc:creator>
  <cp:lastModifiedBy>user</cp:lastModifiedBy>
  <cp:revision>16</cp:revision>
  <dcterms:created xsi:type="dcterms:W3CDTF">2026-08-11T03:25:27Z</dcterms:created>
  <dcterms:modified xsi:type="dcterms:W3CDTF">2026-09-01T01:50:49Z</dcterms:modified>
</cp:coreProperties>
</file>