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1" r:id="rId4"/>
    <p:sldId id="272" r:id="rId5"/>
    <p:sldId id="259" r:id="rId6"/>
    <p:sldId id="260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66" r:id="rId17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60" autoAdjust="0"/>
    <p:restoredTop sz="94660"/>
  </p:normalViewPr>
  <p:slideViewPr>
    <p:cSldViewPr snapToGrid="0">
      <p:cViewPr>
        <p:scale>
          <a:sx n="90" d="100"/>
          <a:sy n="90" d="100"/>
        </p:scale>
        <p:origin x="2916" y="-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C5C8B-1790-4C55-A0B0-654F17F0392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8D390-4E8D-4BCE-966E-ADBDAE0031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5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84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F09B9045-883D-4757-A1EC-B8750C7C477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795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130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103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98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49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738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063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365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25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05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919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hyperlink" Target="https://heyzine.com/flip-book/8a37d4816f.html#page/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va.link/1pg07rm4n4pl6kq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canva.link/gx6xttrhiw02alj" TargetMode="External"/><Relationship Id="rId10" Type="http://schemas.openxmlformats.org/officeDocument/2006/relationships/image" Target="../media/image12.jpeg"/><Relationship Id="rId4" Type="http://schemas.openxmlformats.org/officeDocument/2006/relationships/hyperlink" Target="https://canva.link/sa6mxfg7zvx3duo" TargetMode="Externa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s://drive.google.com/drive/folders/18qQVmJwNPEOIX5wDQp8PA-RdZXeF7opm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neoz.com/imez/?lang=zh-TW" TargetMode="External"/><Relationship Id="rId5" Type="http://schemas.openxmlformats.org/officeDocument/2006/relationships/hyperlink" Target="https://toneoz.com/blog/download-fonts/" TargetMode="External"/><Relationship Id="rId4" Type="http://schemas.openxmlformats.org/officeDocument/2006/relationships/hyperlink" Target="https://toneoz.com/" TargetMode="Externa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95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4">
            <a:extLst>
              <a:ext uri="{FF2B5EF4-FFF2-40B4-BE49-F238E27FC236}">
                <a16:creationId xmlns:a16="http://schemas.microsoft.com/office/drawing/2014/main" id="{D572341A-49D6-4D58-AAAB-95C373E7D123}"/>
              </a:ext>
            </a:extLst>
          </p:cNvPr>
          <p:cNvSpPr txBox="1"/>
          <p:nvPr/>
        </p:nvSpPr>
        <p:spPr>
          <a:xfrm>
            <a:off x="3429001" y="1634086"/>
            <a:ext cx="295751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電子繪本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-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動態版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</a:p>
          <a:p>
            <a:pPr algn="ctr">
              <a:lnSpc>
                <a:spcPts val="3100"/>
              </a:lnSpc>
            </a:pP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注音版Canva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  1份</a:t>
            </a: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版Canva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  1份</a:t>
            </a:r>
          </a:p>
        </p:txBody>
      </p:sp>
      <p:sp>
        <p:nvSpPr>
          <p:cNvPr id="14" name="投影片編號版面配置區 23">
            <a:extLst>
              <a:ext uri="{FF2B5EF4-FFF2-40B4-BE49-F238E27FC236}">
                <a16:creationId xmlns:a16="http://schemas.microsoft.com/office/drawing/2014/main" id="{1B51400E-E7B1-493D-B7DC-F72FC9B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/>
          <a:p>
            <a:fld id="{F09B9045-883D-4757-A1EC-B8750C7C477A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961BA64F-3D8A-493C-AD7B-7CF1A04E0DDF}"/>
              </a:ext>
            </a:extLst>
          </p:cNvPr>
          <p:cNvSpPr txBox="1"/>
          <p:nvPr/>
        </p:nvSpPr>
        <p:spPr>
          <a:xfrm>
            <a:off x="3884158" y="6189957"/>
            <a:ext cx="2535640" cy="1942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課堂活動設計單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-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有好有壞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</a:p>
          <a:p>
            <a:pPr algn="ctr">
              <a:lnSpc>
                <a:spcPts val="3100"/>
              </a:lnSpc>
            </a:pP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注音版PPT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、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</a:t>
            </a:r>
            <a:endParaRPr lang="en-US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版PPT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、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</a:t>
            </a: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各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1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份</a:t>
            </a:r>
            <a:endParaRPr lang="en-US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94694F5-04DA-4040-BDD6-B040A28663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00" y="1394216"/>
            <a:ext cx="2905200" cy="162742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BFB9357-5E76-498A-83C4-47A0E639F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01" y="3218577"/>
            <a:ext cx="2925655" cy="16398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3E6B3C5-5C07-44D0-A0B0-1FFEF3CF2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37" y="3225828"/>
            <a:ext cx="2926577" cy="16398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1B66A48-6F45-4C89-955A-3884E1B2CB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872" y="5168159"/>
            <a:ext cx="1730472" cy="25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ED67C9B-9D2A-4FD1-A394-0EE594832A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32" y="6505905"/>
            <a:ext cx="1744615" cy="25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059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4"/>
          <p:cNvSpPr txBox="1"/>
          <p:nvPr/>
        </p:nvSpPr>
        <p:spPr>
          <a:xfrm>
            <a:off x="3304371" y="6580537"/>
            <a:ext cx="3535680" cy="750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電子繪本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-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無標音翻頁版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</a:p>
          <a:p>
            <a:pPr algn="ctr">
              <a:lnSpc>
                <a:spcPts val="3100"/>
              </a:lnSpc>
            </a:pPr>
            <a:r>
              <a:rPr lang="en-US" sz="2200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Heyzine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  1份</a:t>
            </a: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3" y="6139275"/>
            <a:ext cx="5356309" cy="390734"/>
          </a:xfrm>
          <a:prstGeom prst="rect">
            <a:avLst/>
          </a:prstGeom>
        </p:spPr>
      </p:pic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C888D860-DE28-4758-9886-BCD172C16A61}"/>
              </a:ext>
            </a:extLst>
          </p:cNvPr>
          <p:cNvSpPr txBox="1"/>
          <p:nvPr/>
        </p:nvSpPr>
        <p:spPr>
          <a:xfrm>
            <a:off x="3698923" y="748210"/>
            <a:ext cx="2746576" cy="3930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繪本活動圖卡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</a:p>
          <a:p>
            <a:pPr algn="ctr">
              <a:lnSpc>
                <a:spcPts val="3100"/>
              </a:lnSpc>
            </a:pP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繪本內頁圖卡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1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  <a:hlinkClick r:id="rId4"/>
              </a:rPr>
              <a:t>https://canva.link/sa6mxfg7zvx3duo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生詞練習圖卡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1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  <a:hlinkClick r:id="rId5"/>
              </a:rPr>
              <a:t>https://canva.link/gx6xttrhiw02alj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語法活動圖卡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1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  <a:hlinkClick r:id="rId6"/>
              </a:rPr>
              <a:t>https://canva.link/1pg07rm4n4pl6kq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Canva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、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各一份</a:t>
            </a:r>
            <a:endParaRPr lang="en-US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1865137-7D64-4075-AD24-5B0F7616B625}"/>
              </a:ext>
            </a:extLst>
          </p:cNvPr>
          <p:cNvSpPr txBox="1"/>
          <p:nvPr/>
        </p:nvSpPr>
        <p:spPr>
          <a:xfrm>
            <a:off x="244717" y="6538580"/>
            <a:ext cx="3276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latin typeface="芫荽" pitchFamily="2" charset="-120"/>
                <a:ea typeface="芫荽" pitchFamily="2" charset="-120"/>
                <a:cs typeface="芫荽" pitchFamily="2" charset="-120"/>
                <a:hlinkClick r:id="rId7"/>
              </a:rPr>
              <a:t>https://heyzine.com/flip-bo</a:t>
            </a:r>
            <a:br>
              <a:rPr lang="en-US" altLang="zh-TW" dirty="0">
                <a:latin typeface="芫荽" pitchFamily="2" charset="-120"/>
                <a:ea typeface="芫荽" pitchFamily="2" charset="-120"/>
                <a:cs typeface="芫荽" pitchFamily="2" charset="-120"/>
                <a:hlinkClick r:id="rId7"/>
              </a:rPr>
            </a:br>
            <a:r>
              <a:rPr lang="en-US" altLang="zh-TW" dirty="0">
                <a:latin typeface="芫荽" pitchFamily="2" charset="-120"/>
                <a:ea typeface="芫荽" pitchFamily="2" charset="-120"/>
                <a:cs typeface="芫荽" pitchFamily="2" charset="-120"/>
                <a:hlinkClick r:id="rId7"/>
              </a:rPr>
              <a:t>ok/8a37d4816f.html#page/1</a:t>
            </a:r>
            <a:endParaRPr lang="zh-TW" altLang="en-US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B3070F6-44B4-4BBE-A098-EB39425C5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001" y="7408188"/>
            <a:ext cx="5644897" cy="16890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BD4B6D9-871E-4C33-8EED-BD43D1E04E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747319"/>
            <a:ext cx="2832884" cy="15934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8FAD31F-D23E-430D-BFC2-14DF007B12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4288557"/>
            <a:ext cx="2832884" cy="15934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141D238-976B-43DA-81D8-8D45D9F86C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2513063"/>
            <a:ext cx="2832884" cy="15934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7353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11" name="矩形: 圓角 19">
            <a:extLst>
              <a:ext uri="{FF2B5EF4-FFF2-40B4-BE49-F238E27FC236}">
                <a16:creationId xmlns:a16="http://schemas.microsoft.com/office/drawing/2014/main" id="{C3119A33-0EBE-1519-2082-F36849EB5CA1}"/>
              </a:ext>
            </a:extLst>
          </p:cNvPr>
          <p:cNvSpPr/>
          <p:nvPr/>
        </p:nvSpPr>
        <p:spPr>
          <a:xfrm>
            <a:off x="710704" y="2930914"/>
            <a:ext cx="5436593" cy="1948471"/>
          </a:xfrm>
          <a:prstGeom prst="roundRect">
            <a:avLst/>
          </a:prstGeom>
          <a:solidFill>
            <a:srgbClr val="8AB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【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圖片來源與版權聲明</a:t>
            </a: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】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為落實智慧財產權保護並避免任何潛在之版權爭議，本數位教材（包含簡報素材、學習單及活動圖檔）中所使用之所有圖片與視覺設計，皆為運用 </a:t>
            </a: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AI 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圖像生成技術原創產出之免版權素材。各教學單位與教師皆可安心下載，並自由運用於各式非營利之教學場域中</a:t>
            </a:r>
            <a:r>
              <a:rPr lang="zh-TW" altLang="en-US" sz="1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。</a:t>
            </a:r>
            <a:endParaRPr lang="zh-TW" altLang="en-US" sz="14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sp>
        <p:nvSpPr>
          <p:cNvPr id="12" name="矩形: 圓角 5">
            <a:extLst>
              <a:ext uri="{FF2B5EF4-FFF2-40B4-BE49-F238E27FC236}">
                <a16:creationId xmlns:a16="http://schemas.microsoft.com/office/drawing/2014/main" id="{D6D8DE22-CB80-FE24-EB0A-3EFF4162BB00}"/>
              </a:ext>
            </a:extLst>
          </p:cNvPr>
          <p:cNvSpPr/>
          <p:nvPr/>
        </p:nvSpPr>
        <p:spPr>
          <a:xfrm>
            <a:off x="710704" y="5001387"/>
            <a:ext cx="5436593" cy="43141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800" b="1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※</a:t>
            </a:r>
            <a:r>
              <a:rPr lang="zh-TW" altLang="en-US" sz="1800" b="1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 教材字型與標音說明：</a:t>
            </a:r>
            <a:endParaRPr lang="en-US" altLang="zh-TW" sz="1800" b="1" dirty="0">
              <a:solidFill>
                <a:schemeClr val="bg1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為確保教材內容完整呈現，建請老師於教學前先安裝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「</a:t>
            </a:r>
            <a:r>
              <a:rPr lang="zh-TW" altLang="en-US" sz="1600" dirty="0">
                <a:solidFill>
                  <a:srgbClr val="C00000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字嗨注音芫荽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」及「</a:t>
            </a:r>
            <a:r>
              <a:rPr lang="zh-TW" altLang="en-US" sz="1600" dirty="0">
                <a:solidFill>
                  <a:srgbClr val="C00000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澳聲通拼音庫楷</a:t>
            </a:r>
            <a:r>
              <a:rPr lang="en-US" altLang="zh-TW" sz="1600" dirty="0">
                <a:solidFill>
                  <a:srgbClr val="C00000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-</a:t>
            </a:r>
            <a:r>
              <a:rPr lang="zh-TW" altLang="en-US" sz="1600" dirty="0">
                <a:solidFill>
                  <a:srgbClr val="C00000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繁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」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字型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。</a:t>
            </a:r>
            <a:endParaRPr lang="en-US" altLang="zh-TW" sz="1600" dirty="0">
              <a:solidFill>
                <a:schemeClr val="bg1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●教材內使用之字型皆取自「</a:t>
            </a:r>
            <a:r>
              <a:rPr lang="en-US" altLang="zh-TW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4"/>
              </a:rPr>
              <a:t>ToneOZ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4"/>
              </a:rPr>
              <a:t>澳聲通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」網站中的「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5"/>
              </a:rPr>
              <a:t>字型下載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」頁面，網頁中說明如下圖所示：</a:t>
            </a:r>
            <a:endParaRPr lang="en-US" altLang="zh-TW" sz="1600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● 破音字之標音可使用「</a:t>
            </a:r>
            <a:r>
              <a:rPr lang="en" altLang="zh-TW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6"/>
              </a:rPr>
              <a:t>ToneOZ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6"/>
              </a:rPr>
              <a:t>曉聲</a:t>
            </a:r>
            <a:r>
              <a:rPr lang="zh-TW" altLang="en-US" sz="1600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  <a:hlinkClick r:id="rId6"/>
              </a:rPr>
              <a:t>通工具</a:t>
            </a:r>
            <a:r>
              <a:rPr lang="zh-TW" altLang="en-US" sz="1600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</a:rPr>
              <a:t>」調整</a:t>
            </a:r>
            <a:r>
              <a:rPr lang="zh-TW" altLang="en-US" sz="1600" b="1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</a:rPr>
              <a:t>：</a:t>
            </a:r>
            <a:endParaRPr lang="en-US" altLang="zh-TW" sz="1600" b="1" i="0" u="none" strike="noStrike" dirty="0">
              <a:solidFill>
                <a:schemeClr val="bg1"/>
              </a:solidFill>
              <a:effectLst/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i="0" u="none" strike="noStrike" dirty="0">
              <a:solidFill>
                <a:schemeClr val="bg1"/>
              </a:solidFill>
              <a:effectLst/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zh-TW" altLang="en-US" sz="1600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</p:txBody>
      </p:sp>
      <p:pic>
        <p:nvPicPr>
          <p:cNvPr id="13" name="Picture 2" descr="字嗨注音芫荽">
            <a:extLst>
              <a:ext uri="{FF2B5EF4-FFF2-40B4-BE49-F238E27FC236}">
                <a16:creationId xmlns:a16="http://schemas.microsoft.com/office/drawing/2014/main" id="{EE4E7D4D-E243-45A9-853C-EAADCE386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26" y="7453719"/>
            <a:ext cx="1795115" cy="179511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澳聲通拼音庫楷">
            <a:extLst>
              <a:ext uri="{FF2B5EF4-FFF2-40B4-BE49-F238E27FC236}">
                <a16:creationId xmlns:a16="http://schemas.microsoft.com/office/drawing/2014/main" id="{0D6080B4-522E-4623-80AA-37FB4FFF5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211" y="7453719"/>
            <a:ext cx="1795115" cy="179511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95;p2">
            <a:extLst>
              <a:ext uri="{FF2B5EF4-FFF2-40B4-BE49-F238E27FC236}">
                <a16:creationId xmlns:a16="http://schemas.microsoft.com/office/drawing/2014/main" id="{04E0EA1F-E50E-4657-B450-2D2D25A74DD5}"/>
              </a:ext>
            </a:extLst>
          </p:cNvPr>
          <p:cNvSpPr txBox="1"/>
          <p:nvPr/>
        </p:nvSpPr>
        <p:spPr>
          <a:xfrm>
            <a:off x="3017001" y="1227374"/>
            <a:ext cx="3130296" cy="95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909"/>
              </a:lnSpc>
            </a:pP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【</a:t>
            </a:r>
            <a:r>
              <a:rPr lang="zh-TW" altLang="en-US" sz="2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補充教材</a:t>
            </a: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】</a:t>
            </a:r>
            <a:endParaRPr lang="en-US" altLang="zh-TW" sz="2200" b="0" i="0" u="none" strike="noStrike" cap="none" dirty="0">
              <a:solidFill>
                <a:srgbClr val="000000"/>
              </a:solidFill>
              <a:latin typeface="芫荽" pitchFamily="2" charset="-120"/>
              <a:ea typeface="芫荽" pitchFamily="2" charset="-120"/>
              <a:cs typeface="芫荽" pitchFamily="2" charset="-120"/>
              <a:sym typeface="Arial"/>
            </a:endParaRPr>
          </a:p>
          <a:p>
            <a:pPr lvl="0" algn="ctr">
              <a:lnSpc>
                <a:spcPct val="140909"/>
              </a:lnSpc>
            </a:pPr>
            <a:r>
              <a:rPr lang="zh-TW" altLang="en-US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教學資源彙整 </a:t>
            </a:r>
            <a:r>
              <a:rPr lang="en-US" alt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PDF  1</a:t>
            </a:r>
            <a:r>
              <a:rPr lang="zh-TW" altLang="en-US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份</a:t>
            </a:r>
            <a:endParaRPr lang="zh-TW" altLang="en-US" sz="22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0C97674-219A-4C2B-95A0-3955E1B219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583" y="333486"/>
            <a:ext cx="1739914" cy="252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02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2E9AAC7-2ACE-438B-9F0F-1F382EDE3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3602"/>
              </p:ext>
            </p:extLst>
          </p:nvPr>
        </p:nvGraphicFramePr>
        <p:xfrm>
          <a:off x="480535" y="1322528"/>
          <a:ext cx="5917499" cy="790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2999928556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2793987413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1658651203"/>
                    </a:ext>
                  </a:extLst>
                </a:gridCol>
              </a:tblGrid>
              <a:tr h="540000">
                <a:tc gridSpan="3"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教學專題（六）</a:t>
                      </a: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哪個季節最完美？</a:t>
                      </a:r>
                      <a:b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-《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教材結合</a:t>
                      </a: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AI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生成補充繪本與教學應用方式</a:t>
                      </a:r>
                      <a:endParaRPr lang="en-US" sz="16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193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教學對象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對春、夏、秋、冬四季稍有概念之幼兒或兒童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72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教學時間</a:t>
                      </a:r>
                      <a:endParaRPr lang="en-US" altLang="zh-TW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1400" dirty="0"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約</a:t>
                      </a:r>
                      <a:r>
                        <a:rPr lang="en-US" altLang="zh-TW" sz="1400" dirty="0"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60-70</a:t>
                      </a:r>
                      <a:r>
                        <a:rPr lang="zh-TW" altLang="en-US" sz="1400" dirty="0"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分鐘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407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教學目標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透過多媒體電子書將抽象的天氣詞彙具象化，便於學生理解，同時對華語學習產生興趣。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利用多媒體電子書、活動圖卡配合教師帶領，鼓勵學生開口說話，實現高互動語言學習課堂。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提供與「天氣」相關的詞彙及簡易語法，搭配圖像與情境讓學生有沉浸式的體驗與學習。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5938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教學材料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dk1"/>
                          </a:solidFill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動態電子繪本、</a:t>
                      </a:r>
                      <a:r>
                        <a:rPr lang="zh-TW" altLang="en-US" sz="1400" b="0" i="0" u="none" strike="noStrike" cap="none" dirty="0">
                          <a:solidFill>
                            <a:srgbClr val="000000"/>
                          </a:solidFill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課堂活動設計單</a:t>
                      </a:r>
                      <a:r>
                        <a:rPr lang="zh-TW" altLang="en-US" sz="1400" dirty="0">
                          <a:solidFill>
                            <a:schemeClr val="dk1"/>
                          </a:solidFill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、活動圖卡、無標音翻頁</a:t>
                      </a:r>
                      <a:r>
                        <a:rPr lang="zh-TW" altLang="en-US" sz="1400" dirty="0">
                          <a:latin typeface="Iansui" pitchFamily="2" charset="-120"/>
                          <a:ea typeface="Iansui" pitchFamily="2" charset="-120"/>
                          <a:cs typeface="Iansui" pitchFamily="2" charset="-120"/>
                        </a:rPr>
                        <a:t>電子繪本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262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參考教材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天氣主題：</a:t>
                      </a:r>
                      <a:endParaRPr lang="en-US" altLang="zh-TW" sz="1400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《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》B1L5〈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我喜歡夏天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〉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、</a:t>
                      </a:r>
                      <a:b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《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》B2L5〈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秋天快到了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〉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、</a:t>
                      </a:r>
                      <a:b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《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》B3L5〈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天氣變涼了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〉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、</a:t>
                      </a:r>
                      <a:b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《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》B4L5〈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帶著外套吧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〉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</a:t>
                      </a:r>
                      <a:endParaRPr lang="en-US" sz="1400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179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教學階段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教學步驟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7422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暖身活動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情境引導與討論活動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10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</a:t>
                      </a:r>
                      <a:endParaRPr lang="en-US" sz="1400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暖身活動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季節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說說、畫畫、寫寫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zh-TW" sz="1400" kern="120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教師以「季節」破題，引導學生進行(分組)討論，請學生發揮創意，說出/畫出/寫出跟「季節」有關的詞彙，並說明原因。</a:t>
                      </a:r>
                      <a:endParaRPr lang="en-US" altLang="zh-TW" sz="1400" kern="120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教師可展示上課教材中之「繪本內頁圖卡」第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8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頁，四季精靈坐在長椅上的畫面，並以下列建議方式帶領：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362004"/>
                  </a:ext>
                </a:extLst>
              </a:tr>
            </a:tbl>
          </a:graphicData>
        </a:graphic>
      </p:graphicFrame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74B2A40-6BFB-4D38-8378-0169B7305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1" y="7734300"/>
            <a:ext cx="2454084" cy="13804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0322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609056"/>
              </p:ext>
            </p:extLst>
          </p:nvPr>
        </p:nvGraphicFramePr>
        <p:xfrm>
          <a:off x="471488" y="628498"/>
          <a:ext cx="5917499" cy="85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師：「一年有幾個季節，你們知道嗎？」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帶著學生數一數畫面上的精靈數量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生：「四個。」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師：「好棒！是哪四個呢？」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生：「春、夏、秋、冬。」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師：「沒錯！你最喜歡哪一個季節？」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等待學生分享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師：「為什麼呢？」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再次讓學生分享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簡單討論告一段落後，教師替學生分組，並提供紙張，讓學生隨意寫下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畫下有關四季的內容。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接著，讓每一組展示自己的成果，並透過由老師發問，組員回答的方式來介紹成果，也可根據學生發表的內容，趁機帶入本單元的語法。如：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師：「這是什麼？」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生：「是飲料。」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師：「為什麼畫飲料？」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生：「夏天好熱好熱，我喜歡喝飲料。」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師：「夏天熱得不得了，你喜歡喝飲料，對嗎？」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繪本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algn="ctr"/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帶讀與教學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25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暖身活動告一段落之後，教師可打開動態電子繪本，從標題起，和學生慢慢地逐頁齊聲朗讀，並共同閱讀、尋找繪本內頁裡的小秘密，如：畫面上出現的小線索、會動的的元素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等。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帶領學生朗讀並討論繪本頁面的範例如下：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 algn="l" defTabSz="6858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師：「他們在哪裡呢？」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生：「公園。」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師：「你看到什麼？」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生：「他們的頭上有雲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他們在想事情。」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師：「很棒，誰可以回答他們的問題？」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180413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F11D957-4CAB-40C0-8784-61CB223B81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11" y="6557963"/>
            <a:ext cx="1927227" cy="10840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CF8B393-EA2D-4012-83BD-A8A6D8CB94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6" y="6560046"/>
            <a:ext cx="1926400" cy="10836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166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525529"/>
              </p:ext>
            </p:extLst>
          </p:nvPr>
        </p:nvGraphicFramePr>
        <p:xfrm>
          <a:off x="471488" y="628498"/>
          <a:ext cx="5917499" cy="834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若讀繪本的過程中，遇到了生詞，可用較口語的說明讓學生了解意思。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師：「什麼是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完美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生：「不知道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很棒的意思。」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師：「你們說的都很棒，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完美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就是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很棒很棒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、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非常好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的意思。」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讀到此頁，可請引導學生開口，請學生猜猜看、想想看再與同學分享，哪一個季節最完美。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動態繪本中有不少會動的元素，容易吸引學生的目光，教師可多加利用增加教學過程中的趣味性。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師：「這裡有一些會動的東西，你們發現了嗎？」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生：「蝴蝶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兩隻蝴蝶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樹枝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花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師：「沒錯，很棒哦！」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接著，教師可帶領學生學習故事中出現的語法：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師：「你們看這些白色的花，請說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花開了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生：「花開了。」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邊說邊帶領學生比出開花的動作→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師：「以前花還沒開，現在開了，現在跟以前情況不一樣了，所以我們可以說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花開了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239FCA9-FE7D-464C-B6F7-3F2AC925F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7761" y="1538288"/>
            <a:ext cx="1927226" cy="10840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286C2F8-FC54-4ABD-A1E5-5494473FA8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1026" y="1540371"/>
            <a:ext cx="1926400" cy="10835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067ADE6-FD47-46B1-A3A5-F58C90E993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7761" y="4844849"/>
            <a:ext cx="1927226" cy="10840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25493C6-3468-4B4B-B095-9B27AA2F4F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1027" y="4846932"/>
            <a:ext cx="1926398" cy="10835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478E70B-3E13-469E-82EB-BEB07A770E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556" r="28750"/>
          <a:stretch/>
        </p:blipFill>
        <p:spPr>
          <a:xfrm>
            <a:off x="5322297" y="7327400"/>
            <a:ext cx="861778" cy="115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7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58413"/>
              </p:ext>
            </p:extLst>
          </p:nvPr>
        </p:nvGraphicFramePr>
        <p:xfrm>
          <a:off x="471488" y="628498"/>
          <a:ext cx="5917499" cy="85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師：「以前天氣還很冷，現在很暖和，情況不一樣了，所以我們可以說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生：「天氣暖和了。」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師：「真棒！以前你們還小，現在不一樣了，你會說什麼？」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生：「我長大了。」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師：「看看這一頁，女生說，她喜歡春天，因為公園裡的花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生：「漂亮得不得了。」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師：「什麼是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漂亮得不得了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生：「非常非常漂亮。」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師：「很棒，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得不得了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就是非常非常。」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以上述的建議方式帶領學生理解語法「情況改變的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」如何使用，不須特別單獨將語法拉出操練，盡量以自然對話的方式讓學生練習。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繼續往下讀繪本。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師：「讀完這裡，誰知道夏天為什麼好？」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生：「可以吃西瓜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吃冰淇淋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游泳。」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師：「對，跟我說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夏天很好，可以吃西瓜，而且可以游泳。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師：「那麼，剛剛說過的春天呢？」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生：「花開了，而且暖和了。」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以上為語法及生詞「而且」的帶領方式範例，以自然的對話讓學生利用自身的語感幫助理解，減少「教學」的壓迫感。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若仍有學生無法掌握詞彙、語法的用法，教師可再酙酌添加更多例子與練習。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5EA0F35-B7E7-459B-9A29-E6901A512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649" y="4606724"/>
            <a:ext cx="1927224" cy="10840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90D73EE-1CFA-4C6D-ABE4-AB0648D506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4" y="4608807"/>
            <a:ext cx="1926398" cy="10835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973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85524"/>
              </p:ext>
            </p:extLst>
          </p:nvPr>
        </p:nvGraphicFramePr>
        <p:xfrm>
          <a:off x="471488" y="628498"/>
          <a:ext cx="5917499" cy="871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讀完這兩頁後，與學生對話：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師：「老師很喜歡秋天的顏色，也很喜歡那個水果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---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它叫什麼？」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生：「柿子。」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若學生不認識柿子，教師可準備教材中的生詞圖卡或其他圖片輔助說明，再加上口感和滋味的描述協助學生理解。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師：「但是，男生好像不太喜歡秋天，為什麼？」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生：「他感冒。」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師：「有的時候他感冒嗎？」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生：「常常。」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師：「好，請說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他常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常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感冒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若時間允許，教師也可帶學生稍微討論一下「感冒時的症狀」或做一些感冒時的反應，如：咳嗽、頭痛、發燒、或像繪本中的主角一樣擤鼻涕。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接著，帶領學生一起讀繪本裡的「冬天」頁面。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師：「老師覺得冬天好冷喔！可是，冬天真的不好嗎？他們覺得冬天哪裡好？」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生：「下雪很好看。」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5EA0F35-B7E7-459B-9A29-E6901A512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649" y="1206299"/>
            <a:ext cx="1927224" cy="10840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90D73EE-1CFA-4C6D-ABE4-AB0648D506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5" y="1208382"/>
            <a:ext cx="1926396" cy="10835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68D50BF-72AA-44FD-AD2D-F72A24BA51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11" y="3175176"/>
            <a:ext cx="1926400" cy="10836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D22CEA3-1FFE-4B5D-8C17-A6705BB4AE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649" y="7159424"/>
            <a:ext cx="1927223" cy="10840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9E3F7B6-F0A5-48FB-8C43-EDE5FE355D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5" y="7161507"/>
            <a:ext cx="1926396" cy="10835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705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917886"/>
              </p:ext>
            </p:extLst>
          </p:nvPr>
        </p:nvGraphicFramePr>
        <p:xfrm>
          <a:off x="471488" y="628498"/>
          <a:ext cx="5917499" cy="85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師：「沒錯，還有呢？」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生：「還有雪人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火鍋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毛衣。」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師：「太棒了！那你們呢？喜歡冬天的什麼？」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生：「熱巧克力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棉被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手套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圍巾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讓學生隨意分享，在輕鬆的氛圍中一起學習。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師：「現在，老師跟他們一樣有個問題，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哪個季節最完美呢？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計時一分鐘，讓學生隨意發表或討論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接著，繼續往下讀兩頁。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師：「每個人喜歡的、不喜歡的事情都不一樣，有的很好，有的不好，怎麼說？」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生：「有好有壞。」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師：「不喜歡看書的人舉手。嗯，有的人喜歡看書，有的人不喜歡看書，每一件事都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生：「有好有壞。」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師：「好棒，每個東西、地方、事情都有人喜歡，喜歡的人會覺得都是完美的。」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師：「他們說，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每個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季節都有優點，也有缺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點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，是什麼意思？」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生：「就是有好有壞。」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師：「對，哪一個是好的？哪一個是壞的？」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生：「優點是好的，缺點是壞的。」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28EBB3A-3813-4522-9DEE-226D945E2F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649" y="2349299"/>
            <a:ext cx="1927223" cy="10840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84F16D2-B8AA-4C58-BDC6-B2AEBE5B90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6" y="2351382"/>
            <a:ext cx="1926394" cy="10835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D22A0F4A-F669-491C-831C-ED3FD12C07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0649" y="4225724"/>
            <a:ext cx="1927223" cy="10840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5337DDDF-433B-4ECF-8508-838CA47B65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6" y="4227807"/>
            <a:ext cx="1926394" cy="10835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CEAF9486-50DE-4718-8131-5836A84B92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916" y="7576337"/>
            <a:ext cx="1926394" cy="10835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884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802058"/>
              </p:ext>
            </p:extLst>
          </p:nvPr>
        </p:nvGraphicFramePr>
        <p:xfrm>
          <a:off x="471488" y="628498"/>
          <a:ext cx="5917499" cy="852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師：「真棒，每個人都有優點，也有缺點。」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接著，教師可以引導學生想想自己的優點與缺點，然後與同學分享。分享時，考量學生的自尊心與面子問題，可請學生說明同學的優點即可，然後讚美對方。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師：「大家都太棒了，每件事都有好有壞，有優點，也有缺點，你還能想到哪些呢？」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教師手指著繪本頁面上的四個情況：吃蔬菜、騎腳踏車、打掃、看手機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學生回答參考：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「吃蔬菜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很健康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不好吃。」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「騎腳踏車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很好玩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我怕跌倒。」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「打掃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變乾淨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很累、很無聊。」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「玩手機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很有趣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對眼睛不好。」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師：「沒錯，你們真厲害！接下來，我們一起做一點有趣的事。」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讀後活動</a:t>
                      </a:r>
                      <a:r>
                        <a:rPr lang="en-US" altLang="zh-TW" sz="1400" b="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b="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有好有壞</a:t>
                      </a:r>
                      <a:endParaRPr lang="en-US" sz="1400" b="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15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                          　　教師發下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課堂活動設　　　　　　　　　　　　　　　　　　　　　　　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計單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有好有壞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第二頁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給學生，並將學生分組。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                         　　 接著，教師可展示生詞　　　　　　　　　　　　　　　　　　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圖卡，先幫學生複習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一下本單元的詞彙，特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別加強「優點」、「缺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點」、「有好有壞」這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幾個詞。確定學生理解　　　　　　　　　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　　　　　　　　　　　「優點」就是好的，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                               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「缺點」則是壞的。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943661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CEAF9486-50DE-4718-8131-5836A84B92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1867" y="2309012"/>
            <a:ext cx="1926392" cy="10835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7DCD805-C0D9-4EF9-A76C-DB9F2E9C0F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072" y="6336988"/>
            <a:ext cx="1744615" cy="252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2951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674779"/>
              </p:ext>
            </p:extLst>
          </p:nvPr>
        </p:nvGraphicFramePr>
        <p:xfrm>
          <a:off x="471488" y="628498"/>
          <a:ext cx="5917499" cy="82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接著教師可指揮或帶領學生，請他們就學習單上的幾張照片發表自己的看法。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師：「第一題，這裡有兩張圖片，請看一看。」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師：「第一張圖片的天氣怎麼樣？」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生：「不好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下雨了。」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師：「第一張圖片裡發生了什麼事？」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生：「很多花，他們喜歡下雨，因為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師：「第二張圖片呢？」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生：「他不高興，因為下雨了不能出門。」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師：「真棒！請你們試著做第一個練習。」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接著，請學生跟自己的組員仿照剛剛的方式一起討論，並將討論的答案寫在學習單的二、三題。這兩題提供單張圖片，讓學生自由分享優點和缺點，並可於完成後上臺展示發表。讓學生明白，同一張圖片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同一件事情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可以由不同的角度獲得不同的解讀。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若教師覺得三個範例數量不符合需求，可自由增刪並修改為最適合學生的內容。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另，避免學生在發現每件事都有優缺點後，不恰當地表達對他人的批評，教師可視情況安插「哪些話會讓人不舒服」的活動。比如，在討論「一體兩面」提到缺點時，可順便問學生：「如果有人對你說這樣的話，你的感覺怎麼樣？」藉此讓學生明白何時該如何最適當地表達想法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學習單最末頁為範例答案，僅供參考。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課後活動</a:t>
                      </a:r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圖卡運用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10-20</a:t>
                      </a:r>
                      <a:r>
                        <a:rPr lang="zh-TW" altLang="en-US" sz="1400" b="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正式教學告一段落之後，教師可利用本單元提供的各式圖卡，帶領學生複習、做活動。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以下將介紹各圖卡的建議使用方式，教師可視時間及學生狀態選用合適的圖卡，可印出一份或數份供學生單獨使用，或分組時一組一份使用。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943661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263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776331"/>
              </p:ext>
            </p:extLst>
          </p:nvPr>
        </p:nvGraphicFramePr>
        <p:xfrm>
          <a:off x="471488" y="628498"/>
          <a:ext cx="5917499" cy="855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繪本內頁圖卡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繪本內頁圖卡是將動畫、音檔都去除後匯出的純圖片卡。按照繪本劇情順序排列，可供教師帶領學生練習「口說」。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使用方法一：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教師可帶學生一張一張看過圖卡，並請學生輪流用自己的話描述圖卡上的情境並分享，比如：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「他們兩個坐在公園裡面，他在想蚊子。」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「她手上拿著花。」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「這邊是春天，因為後面有漂亮的花。」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「這是夏天，他拿著冰淇淋，我也喜歡冰淇淋。」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讓學生自由以華語發表看法，利用圖卡也可讓學生在限定範圍內使用該主題內的詞彙。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使用方法二：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教師將卡片按劇情發展排序，接著逐一展示卡片，請學生試著用自己的話描述故事情節，或是扮演說故事的角色輪流向其他同學講述這個故事。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以第三人稱的角度敘述整個故事，跳脫繪本原有的對話形式，是非常好的練習。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使用方法三：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各組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手上拿著一份圖卡，教師用敘述的方式以適當的語速描述故事情節，讓學生邊聽故事，邊將手上的圖卡按故事發展排序。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此活動可幫助學生練習聽力理解、訓練觀察力和反應，同時透過小組活動，建立良好的合作習慣。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61EA5D-FE5B-4F94-A469-18A92A4D8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148" y="1326016"/>
            <a:ext cx="1920000" cy="108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5E39447-190D-4A8C-8DD2-9B2AA5F0D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67" y="1326016"/>
            <a:ext cx="1920000" cy="1080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8909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31931"/>
              </p:ext>
            </p:extLst>
          </p:nvPr>
        </p:nvGraphicFramePr>
        <p:xfrm>
          <a:off x="471488" y="628498"/>
          <a:ext cx="5917499" cy="86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生詞練習圖卡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生詞練習圖卡內含繪本內出現的八個詞彙，圖卡設計如上圖所示，包含漢字、情境圖片及兩種拼音系統的預留空格。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使用方法一：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教師可先發下字卡給學生，每人一份或小組共一份皆可。接著請學生認讀字卡上的漢字，並將注音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拼音寫在空格中。認讀有困難時可請教師協助，但依然由學生自行填寫該詞彙的注音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拼音，加深印象。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上述動作完成後，學生會得到一份由自己或同學合力完成的生詞圖卡。此活動可練習學生的聽力、認字、拼音。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使用方法二：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教師可先發下字卡給學生，每人一份或小組共一份皆可。接著講解遊戲規則，由教師讀出一個詞彙，請學生從八張圖卡中找到對應的那張，接著教師複述該詞彙的讀音，請學生將注音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拼音填寫進預留的格子中，練習聽力、拼寫。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使用方法三：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學生完成圖卡上注音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拼音的填寫後，可由教師帶領，一起「讀」圖卡上的情境圖片，並用自己的話敘述所看到的內容如：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「養貓有優點，貓很可愛。」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「養貓的缺點就是有的人會哈啾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打噴嚏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此活動可幫學生練習看圖說話。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61EA5D-FE5B-4F94-A469-18A92A4D8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6148" y="1326016"/>
            <a:ext cx="1920000" cy="10799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5E39447-190D-4A8C-8DD2-9B2AA5F0D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7567" y="1326016"/>
            <a:ext cx="1920000" cy="10799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4060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72754"/>
              </p:ext>
            </p:extLst>
          </p:nvPr>
        </p:nvGraphicFramePr>
        <p:xfrm>
          <a:off x="471488" y="628498"/>
          <a:ext cx="5917499" cy="868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語法活動圖卡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語法活動圖卡內含繪本內出現的三個語法，圖卡設計如上圖所示，每個語法包含情境圖及引導問題、七個例句，並提供注音、拼音、無標音等三種版本供教師選用。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使用方法一：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教師可展示內含情境圖與引導問題的圖卡，並照著圖卡上的問題問學生，如：「說說看，你看到了什麼？」並請學生先就自己的理解隨意回答。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生：「天氣很好。」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師：「對，天氣好得不得了。」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生：「他們吃西瓜很開心。」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師：「是的，他們開心得不得了。」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以此方式引導學生，藉由自身的語感理解該語法的正確使用方式。最後，可展示例句頁讓學生齊讀，每讀一個句子就請學生指出句子描述的情境。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使用方法二：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教師可提供此語法圖卡當作家庭作業，發下例句圖卡給學生，並請學生回家先讀完句子，再將句子以「連連看」的方式連到圖片內句子所描述的人物或事件。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若學生程度允許，也可請學生就圖卡上的圖片，利用該語法，再試著寫出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說出幾個句子，並於隔次上課與同學分享。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若學生的完成度不錯，教師亦可考慮將完成的圖卡於教室中展示，增加學生的成就感，也提升學習的意願。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B61EA5D-FE5B-4F94-A469-18A92A4D8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6149" y="1326016"/>
            <a:ext cx="1919998" cy="10799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5E39447-190D-4A8C-8DD2-9B2AA5F0D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7568" y="1326016"/>
            <a:ext cx="1919998" cy="10799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3471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401130" y="5516904"/>
            <a:ext cx="71363" cy="2011512"/>
            <a:chOff x="0" y="0"/>
            <a:chExt cx="20959" cy="590778"/>
          </a:xfrm>
        </p:grpSpPr>
        <p:sp>
          <p:nvSpPr>
            <p:cNvPr id="6" name="Freeform 11"/>
            <p:cNvSpPr/>
            <p:nvPr/>
          </p:nvSpPr>
          <p:spPr>
            <a:xfrm>
              <a:off x="0" y="0"/>
              <a:ext cx="20959" cy="590778"/>
            </a:xfrm>
            <a:custGeom>
              <a:avLst/>
              <a:gdLst/>
              <a:ahLst/>
              <a:cxnLst/>
              <a:rect l="l" t="t" r="r" b="b"/>
              <a:pathLst>
                <a:path w="20959" h="590778">
                  <a:moveTo>
                    <a:pt x="0" y="0"/>
                  </a:moveTo>
                  <a:lnTo>
                    <a:pt x="20959" y="0"/>
                  </a:lnTo>
                  <a:lnTo>
                    <a:pt x="20959" y="590778"/>
                  </a:lnTo>
                  <a:lnTo>
                    <a:pt x="0" y="590778"/>
                  </a:lnTo>
                  <a:close/>
                </a:path>
              </a:pathLst>
            </a:custGeom>
            <a:solidFill>
              <a:srgbClr val="003352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0" y="-38100"/>
              <a:ext cx="20959" cy="628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0"/>
                </a:lnSpc>
              </a:pPr>
              <a:endParaRPr sz="1040"/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189968C9-CC84-0396-106D-BB8C20B05D4E}"/>
              </a:ext>
            </a:extLst>
          </p:cNvPr>
          <p:cNvSpPr txBox="1"/>
          <p:nvPr/>
        </p:nvSpPr>
        <p:spPr>
          <a:xfrm>
            <a:off x="653809" y="5642381"/>
            <a:ext cx="5803061" cy="163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出版機關：中華民國僑務委員會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主編：林翠雲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統籌：陳嬿汝、葉亭妤、王宣勳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編寫：黃荔萍、葉亭妤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審查：文藻外語大學線上華語教學中心師資團隊</a:t>
            </a:r>
          </a:p>
        </p:txBody>
      </p:sp>
    </p:spTree>
    <p:extLst>
      <p:ext uri="{BB962C8B-B14F-4D97-AF65-F5344CB8AC3E}">
        <p14:creationId xmlns:p14="http://schemas.microsoft.com/office/powerpoint/2010/main" val="3989625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1719</TotalTime>
  <Words>3847</Words>
  <Application>Microsoft Office PowerPoint</Application>
  <PresentationFormat>A4 紙張 (210x297 公釐)</PresentationFormat>
  <Paragraphs>234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3" baseType="lpstr">
      <vt:lpstr>Iansui</vt:lpstr>
      <vt:lpstr>芫荽</vt:lpstr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wenzao</dc:creator>
  <cp:lastModifiedBy>user</cp:lastModifiedBy>
  <cp:revision>499</cp:revision>
  <dcterms:created xsi:type="dcterms:W3CDTF">2026-02-24T03:02:14Z</dcterms:created>
  <dcterms:modified xsi:type="dcterms:W3CDTF">2026-09-01T04:52:29Z</dcterms:modified>
</cp:coreProperties>
</file>