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1" r:id="rId5"/>
    <p:sldId id="260" r:id="rId6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C29E19-AE60-4570-BE7D-C43144B8A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4B77540-E076-45F3-B912-1C493A270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C6E65F-506B-444A-ADD6-66E8366E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67D2DA-D6AF-484E-8418-C754F96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440EDEE-C247-49CA-B1EB-A1896A95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244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301207-783C-496E-9584-3A9CE134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EFE361-3653-447C-B93C-BF040FA2D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2C23BD-F20B-4CFD-B8C8-C27CE9B3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06F075-E224-4C5D-B303-08348728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69C971-EFDB-4FCD-A8CB-E116A14B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682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EF4BE0-8ED0-478B-A2DD-94A2B7C2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C6BAEC-BB80-41BE-8DC2-847BAC83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AA0738-32A6-4226-83F9-E79585B9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D5DD7E-0783-4F05-B3F8-F77E8AE9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1BAD79-8844-473F-A3CF-E57BCB56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8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8B7BB5-1056-4971-9569-3A3B458C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EA65C98-5216-4986-88F5-34F2B1BB7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3D113E2-E332-40DD-BC75-160E3B7EA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8730A9C-5447-4695-9BA7-CA226810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908929-2F87-4E44-A0B7-4D0F0B60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3D36E51-D78D-497D-9A79-3BCA93D5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2EB07A-E887-4E5F-9031-984023E8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0CE9EC-A0EB-4D82-AC89-D41153521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DE7BA62-254C-431A-B04B-B3F4A1AD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CD578A4-81D1-4F9F-901C-D499EC912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CFCF4FF-0445-485D-89C9-CCEC176D2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6A5795E-F439-4608-A4DB-E767C700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60E4347-29F6-479E-BB6D-00C4ADD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75A4946-70F2-49E0-B744-ED84CA72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0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C558A3-FD37-4310-A40B-4D7D76EF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01B0B03-AD92-4ED4-946E-BE3DCDF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20DC3A5-D0F3-4C09-8387-3418E117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F748B5-F5B9-4146-9A48-B9864B6D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8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F55E48D-54D1-48B5-A507-C2B2A746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AD49B25-B3DC-459A-8CBC-0DA9BF87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BD7D80B-7BEF-46B8-8EE7-FFA56834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44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D107A7-9B65-47B6-820E-02DFB17B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7B0676-E0FC-4989-9CEE-3AA5ACCC9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208758F-D832-47FF-9527-81798C389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DCE5D1-56A7-47C6-9447-2086356E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A089A5-59E1-48D9-9660-6F6376A5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15D7D-86A7-49C9-B241-48EC6B4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588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5E73FB-6764-47E7-B1B8-F4CB0D74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826FA87-8E32-4DC7-96EC-07E7A1484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2E1C2D1-2D10-43E0-B466-885B48CBA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82DFBD-0F78-4097-B2C0-D133BB11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644B4B-65C3-41C3-8089-1CD48A8E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E7E1D3A-ADD9-4E8A-B7EA-8C374BCD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3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00C52D-7A36-4077-951F-9983AB2E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BA0A37-C697-4C86-8891-0B5B1AA7C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EC04BB-485B-46AE-B9A2-C98900171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FB0C5C-454B-4BE4-ACA1-EAC86A3E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B26F24-4F89-41FD-86F0-09ED7CA0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74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E0DBA1A-49BE-4F09-82DE-B569DBDB1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3E7253-00E9-40B0-9504-4A0FC43AB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96861B-A17B-4B85-BC8C-78D29C38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15AD4B-138F-4355-AFDA-A6D70609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80750A5-2B0E-42FC-BEF7-5A5CC797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48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94042A0-1D82-42D6-9E57-BA4A2168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320C12-C48B-4CED-81C8-5E4D4118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44432A-7A5E-4956-896D-5BD489F6E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5C1BE1-39F4-4B6A-94A0-2C9DD09A6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B8D14D-A027-4A78-847B-59695A476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88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45676E-850F-408F-9C12-69A83288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7688686"/>
            <a:ext cx="5143500" cy="1991897"/>
          </a:xfrm>
        </p:spPr>
        <p:txBody>
          <a:bodyPr anchor="ctr">
            <a:normAutofit/>
          </a:bodyPr>
          <a:lstStyle/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課堂活動設計單</a:t>
            </a:r>
            <a: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-</a:t>
            </a:r>
            <a:b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有好有壞</a:t>
            </a:r>
          </a:p>
        </p:txBody>
      </p:sp>
    </p:spTree>
    <p:extLst>
      <p:ext uri="{BB962C8B-B14F-4D97-AF65-F5344CB8AC3E}">
        <p14:creationId xmlns:p14="http://schemas.microsoft.com/office/powerpoint/2010/main" val="283000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t="-5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539821D0-540F-4BFC-8E68-4F317CB5EE55}"/>
              </a:ext>
            </a:extLst>
          </p:cNvPr>
          <p:cNvSpPr/>
          <p:nvPr/>
        </p:nvSpPr>
        <p:spPr>
          <a:xfrm>
            <a:off x="334851" y="1232361"/>
            <a:ext cx="6161642" cy="3520342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9B1017A-4163-4E0B-A42E-84FCCDCBE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670600"/>
            <a:ext cx="5143500" cy="647837"/>
          </a:xfrm>
        </p:spPr>
        <p:txBody>
          <a:bodyPr anchor="ctr">
            <a:normAutofit/>
          </a:bodyPr>
          <a:lstStyle/>
          <a:p>
            <a:r>
              <a:rPr lang="zh-TW" altLang="en-US" sz="2800" b="1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有好有壞的事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A79F89-A36A-47AE-9E82-E84B1752D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1232361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433ED4C8-F034-4E56-AE29-AE71E71D7AA7}"/>
              </a:ext>
            </a:extLst>
          </p:cNvPr>
          <p:cNvSpPr txBox="1">
            <a:spLocks/>
          </p:cNvSpPr>
          <p:nvPr/>
        </p:nvSpPr>
        <p:spPr>
          <a:xfrm>
            <a:off x="2101586" y="1925987"/>
            <a:ext cx="3829087" cy="2454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今天的天氣：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好的：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壞的：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  <a:endParaRPr lang="zh-TW" altLang="en-US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298D9E-2DFD-44F0-9449-3401612D7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2971398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DA9D2111-0E7E-419D-96DE-598D6C3BF122}"/>
              </a:ext>
            </a:extLst>
          </p:cNvPr>
          <p:cNvSpPr/>
          <p:nvPr/>
        </p:nvSpPr>
        <p:spPr>
          <a:xfrm>
            <a:off x="334851" y="4902923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B371B09D-3DBF-4859-B797-FC59EAFE5ED0}"/>
              </a:ext>
            </a:extLst>
          </p:cNvPr>
          <p:cNvSpPr txBox="1">
            <a:spLocks/>
          </p:cNvSpPr>
          <p:nvPr/>
        </p:nvSpPr>
        <p:spPr>
          <a:xfrm>
            <a:off x="2101586" y="4902923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我看到的：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好的：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壞的：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  <a:endParaRPr lang="zh-TW" altLang="en-US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05130CA0-5EBE-4D52-A68D-6568315AE094}"/>
              </a:ext>
            </a:extLst>
          </p:cNvPr>
          <p:cNvSpPr/>
          <p:nvPr/>
        </p:nvSpPr>
        <p:spPr>
          <a:xfrm>
            <a:off x="334851" y="7309454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id="{05D006A3-3879-488F-9307-18FDE274E156}"/>
              </a:ext>
            </a:extLst>
          </p:cNvPr>
          <p:cNvSpPr txBox="1">
            <a:spLocks/>
          </p:cNvSpPr>
          <p:nvPr/>
        </p:nvSpPr>
        <p:spPr>
          <a:xfrm>
            <a:off x="2101586" y="7309454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我看到的：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優點：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缺點：</a:t>
            </a:r>
            <a:r>
              <a:rPr lang="en-US" altLang="zh-TW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___________________</a:t>
            </a:r>
            <a:endParaRPr lang="zh-TW" altLang="en-US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9A42FD-BC44-4C10-85AE-F332C2730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5177182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3AE5E0D-5F72-41E9-BA75-7024DC72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7543049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95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t="-5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539821D0-540F-4BFC-8E68-4F317CB5EE55}"/>
              </a:ext>
            </a:extLst>
          </p:cNvPr>
          <p:cNvSpPr/>
          <p:nvPr/>
        </p:nvSpPr>
        <p:spPr>
          <a:xfrm>
            <a:off x="334851" y="1232361"/>
            <a:ext cx="6161642" cy="3520342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9B1017A-4163-4E0B-A42E-84FCCDCBE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670600"/>
            <a:ext cx="5143500" cy="647837"/>
          </a:xfrm>
        </p:spPr>
        <p:txBody>
          <a:bodyPr anchor="ctr">
            <a:normAutofit/>
          </a:bodyPr>
          <a:lstStyle/>
          <a:p>
            <a:r>
              <a:rPr lang="zh-TW" altLang="en-US" sz="2800" b="1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有好有壞的事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A79F89-A36A-47AE-9E82-E84B1752D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1232361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433ED4C8-F034-4E56-AE29-AE71E71D7AA7}"/>
              </a:ext>
            </a:extLst>
          </p:cNvPr>
          <p:cNvSpPr txBox="1">
            <a:spLocks/>
          </p:cNvSpPr>
          <p:nvPr/>
        </p:nvSpPr>
        <p:spPr>
          <a:xfrm>
            <a:off x="2101586" y="1925987"/>
            <a:ext cx="3829087" cy="2454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今天的天氣：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好的：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壞的：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</a:t>
            </a:r>
            <a:endParaRPr lang="zh-TW" altLang="en-US" sz="2400" dirty="0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298D9E-2DFD-44F0-9449-3401612D7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2971398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DA9D2111-0E7E-419D-96DE-598D6C3BF122}"/>
              </a:ext>
            </a:extLst>
          </p:cNvPr>
          <p:cNvSpPr/>
          <p:nvPr/>
        </p:nvSpPr>
        <p:spPr>
          <a:xfrm>
            <a:off x="334851" y="4902923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B371B09D-3DBF-4859-B797-FC59EAFE5ED0}"/>
              </a:ext>
            </a:extLst>
          </p:cNvPr>
          <p:cNvSpPr txBox="1">
            <a:spLocks/>
          </p:cNvSpPr>
          <p:nvPr/>
        </p:nvSpPr>
        <p:spPr>
          <a:xfrm>
            <a:off x="2101586" y="4902923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我看到的：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好的：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壞的：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_________________</a:t>
            </a:r>
            <a:endParaRPr lang="zh-TW" altLang="en-US" sz="2400" dirty="0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05130CA0-5EBE-4D52-A68D-6568315AE094}"/>
              </a:ext>
            </a:extLst>
          </p:cNvPr>
          <p:cNvSpPr/>
          <p:nvPr/>
        </p:nvSpPr>
        <p:spPr>
          <a:xfrm>
            <a:off x="334851" y="7309454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id="{05D006A3-3879-488F-9307-18FDE274E156}"/>
              </a:ext>
            </a:extLst>
          </p:cNvPr>
          <p:cNvSpPr txBox="1">
            <a:spLocks/>
          </p:cNvSpPr>
          <p:nvPr/>
        </p:nvSpPr>
        <p:spPr>
          <a:xfrm>
            <a:off x="2101586" y="7309454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我看到的：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優點：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_________________</a:t>
            </a:r>
          </a:p>
          <a:p>
            <a:pPr algn="l">
              <a:lnSpc>
                <a:spcPts val="3500"/>
              </a:lnSpc>
            </a:pPr>
            <a:r>
              <a:rPr lang="zh-TW" altLang="en-US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缺點：</a:t>
            </a:r>
            <a:r>
              <a:rPr lang="en-US" altLang="zh-TW" sz="2400" dirty="0">
                <a:latin typeface="澳聲通拼音庫楷-繁" panose="03000500000000000000" pitchFamily="66" charset="-120"/>
                <a:ea typeface="澳聲通拼音庫楷-繁" panose="03000500000000000000" pitchFamily="66" charset="-120"/>
                <a:cs typeface="澳聲通拼音庫楷-繁" panose="03000500000000000000" pitchFamily="66" charset="-120"/>
              </a:rPr>
              <a:t>_________________</a:t>
            </a:r>
            <a:endParaRPr lang="zh-TW" altLang="en-US" sz="2400" dirty="0">
              <a:latin typeface="澳聲通拼音庫楷-繁" panose="03000500000000000000" pitchFamily="66" charset="-120"/>
              <a:ea typeface="澳聲通拼音庫楷-繁" panose="03000500000000000000" pitchFamily="66" charset="-120"/>
              <a:cs typeface="澳聲通拼音庫楷-繁" panose="03000500000000000000" pitchFamily="66" charset="-12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9A42FD-BC44-4C10-85AE-F332C2730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5177182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3AE5E0D-5F72-41E9-BA75-7024DC72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7543049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6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t="-5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539821D0-540F-4BFC-8E68-4F317CB5EE55}"/>
              </a:ext>
            </a:extLst>
          </p:cNvPr>
          <p:cNvSpPr/>
          <p:nvPr/>
        </p:nvSpPr>
        <p:spPr>
          <a:xfrm>
            <a:off x="334851" y="1232361"/>
            <a:ext cx="6161642" cy="8283114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9B1017A-4163-4E0B-A42E-84FCCDCBE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670600"/>
            <a:ext cx="5143500" cy="647837"/>
          </a:xfrm>
        </p:spPr>
        <p:txBody>
          <a:bodyPr anchor="ctr">
            <a:normAutofit/>
          </a:bodyPr>
          <a:lstStyle/>
          <a:p>
            <a:r>
              <a:rPr lang="zh-TW" altLang="en-US" sz="2800" b="1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給老師</a:t>
            </a:r>
            <a:endParaRPr lang="zh-TW" altLang="en-US" sz="2800" b="1" dirty="0">
              <a:solidFill>
                <a:srgbClr val="C00000"/>
              </a:solidFill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433ED4C8-F034-4E56-AE29-AE71E71D7AA7}"/>
              </a:ext>
            </a:extLst>
          </p:cNvPr>
          <p:cNvSpPr txBox="1">
            <a:spLocks/>
          </p:cNvSpPr>
          <p:nvPr/>
        </p:nvSpPr>
        <p:spPr>
          <a:xfrm>
            <a:off x="428626" y="1403498"/>
            <a:ext cx="5972174" cy="7831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　　本學習單建議搭配繪本使用，配合「有好有壞」的概念帶領學生思考每件事的一體兩面。</a:t>
            </a:r>
            <a:endParaRPr lang="en-US" altLang="zh-TW" sz="20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　　繪本中同時還提到「優點」與「缺點」兩個詞彙，教師可先確定學生明白「優點」一般是指「好的」，而「缺點」則是「壞的」，再進行活動帶領。</a:t>
            </a:r>
            <a:endParaRPr lang="en-US" altLang="zh-TW" sz="20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　　若教師本學習單第二頁提供的範例數量不夠，可自行增加合適的情境圖，或帶領學生在課堂中發想，之後討論這些事的「一體兩面」是怎麼樣的。</a:t>
            </a:r>
            <a:endParaRPr lang="en-US" altLang="zh-TW" sz="2000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2000" dirty="0">
                <a:latin typeface="芫荽" pitchFamily="2" charset="-120"/>
                <a:ea typeface="芫荽" pitchFamily="2" charset="-120"/>
                <a:cs typeface="芫荽" pitchFamily="2" charset="-120"/>
              </a:rPr>
              <a:t>　　最後，避免學生在明白每件事、每個人都有優缺點後，不恰當地表達對他人的批評，教師也可視情況安插「哪些話會讓人不舒服」的活動。比如，在討論「一體兩面」提到缺點時，可順便詢問學生：「如果有人對你說這樣的話，你開心嗎？」藉此讓學生明白何時該如何最適當地表達。</a:t>
            </a:r>
          </a:p>
        </p:txBody>
      </p:sp>
    </p:spTree>
    <p:extLst>
      <p:ext uri="{BB962C8B-B14F-4D97-AF65-F5344CB8AC3E}">
        <p14:creationId xmlns:p14="http://schemas.microsoft.com/office/powerpoint/2010/main" val="168489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6000" t="-5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539821D0-540F-4BFC-8E68-4F317CB5EE55}"/>
              </a:ext>
            </a:extLst>
          </p:cNvPr>
          <p:cNvSpPr/>
          <p:nvPr/>
        </p:nvSpPr>
        <p:spPr>
          <a:xfrm>
            <a:off x="348179" y="1211227"/>
            <a:ext cx="6161642" cy="3520342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59B1017A-4163-4E0B-A42E-84FCCDCBE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670600"/>
            <a:ext cx="5143500" cy="647837"/>
          </a:xfrm>
        </p:spPr>
        <p:txBody>
          <a:bodyPr anchor="ctr">
            <a:normAutofit/>
          </a:bodyPr>
          <a:lstStyle/>
          <a:p>
            <a:r>
              <a:rPr lang="zh-TW" altLang="en-US" sz="32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有好有壞的事</a:t>
            </a:r>
            <a:r>
              <a:rPr lang="en-US" altLang="zh-TW" sz="24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4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參考答案</a:t>
            </a:r>
            <a:r>
              <a:rPr lang="en-US" altLang="zh-TW" sz="24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endParaRPr lang="zh-TW" altLang="en-US" sz="32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A79F89-A36A-47AE-9E82-E84B1752D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1232361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433ED4C8-F034-4E56-AE29-AE71E71D7AA7}"/>
              </a:ext>
            </a:extLst>
          </p:cNvPr>
          <p:cNvSpPr txBox="1">
            <a:spLocks/>
          </p:cNvSpPr>
          <p:nvPr/>
        </p:nvSpPr>
        <p:spPr>
          <a:xfrm>
            <a:off x="2171663" y="1797790"/>
            <a:ext cx="3829087" cy="2454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今天的天氣：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雨天</a:t>
            </a: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/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下雨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好的：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花草都開心長大</a:t>
            </a:r>
            <a:endParaRPr lang="en-US" altLang="zh-TW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壞的：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我想出去玩可是不行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花草都開心得不得了。</a:t>
            </a:r>
            <a:b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不能出去玩，無聊得不得了。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298D9E-2DFD-44F0-9449-3401612D7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86" y="2971398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DA9D2111-0E7E-419D-96DE-598D6C3BF122}"/>
              </a:ext>
            </a:extLst>
          </p:cNvPr>
          <p:cNvSpPr/>
          <p:nvPr/>
        </p:nvSpPr>
        <p:spPr>
          <a:xfrm>
            <a:off x="334851" y="4902923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B371B09D-3DBF-4859-B797-FC59EAFE5ED0}"/>
              </a:ext>
            </a:extLst>
          </p:cNvPr>
          <p:cNvSpPr txBox="1">
            <a:spLocks/>
          </p:cNvSpPr>
          <p:nvPr/>
        </p:nvSpPr>
        <p:spPr>
          <a:xfrm>
            <a:off x="2101586" y="4902923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我看到的：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他們在吃東西</a:t>
            </a:r>
            <a:endParaRPr lang="en-US" altLang="zh-TW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好的：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一起吃東西很愉快</a:t>
            </a:r>
            <a:endParaRPr lang="en-US" altLang="zh-TW" sz="2000" dirty="0">
              <a:solidFill>
                <a:srgbClr val="C00000"/>
              </a:solidFill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壞的：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那些垃圾食物不健康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他們都餓了。</a:t>
            </a:r>
            <a:b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這些食物好吃得不得了。</a:t>
            </a:r>
            <a:endParaRPr lang="en-US" altLang="zh-TW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05130CA0-5EBE-4D52-A68D-6568315AE094}"/>
              </a:ext>
            </a:extLst>
          </p:cNvPr>
          <p:cNvSpPr/>
          <p:nvPr/>
        </p:nvSpPr>
        <p:spPr>
          <a:xfrm>
            <a:off x="334851" y="7309454"/>
            <a:ext cx="6161642" cy="226719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標題 1">
            <a:extLst>
              <a:ext uri="{FF2B5EF4-FFF2-40B4-BE49-F238E27FC236}">
                <a16:creationId xmlns:a16="http://schemas.microsoft.com/office/drawing/2014/main" id="{05D006A3-3879-488F-9307-18FDE274E156}"/>
              </a:ext>
            </a:extLst>
          </p:cNvPr>
          <p:cNvSpPr txBox="1">
            <a:spLocks/>
          </p:cNvSpPr>
          <p:nvPr/>
        </p:nvSpPr>
        <p:spPr>
          <a:xfrm>
            <a:off x="2101586" y="7309454"/>
            <a:ext cx="3829087" cy="2267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32075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6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我看到的：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小女孩跟狗玩</a:t>
            </a:r>
            <a:endParaRPr lang="en-US" altLang="zh-TW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優點：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他們都玩得非常開心</a:t>
            </a:r>
            <a:endParaRPr lang="en-US" altLang="zh-TW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2000" dirty="0">
                <a:latin typeface="ㄅ注音芫荽 Regular" panose="02020000000000000000" pitchFamily="18" charset="-120"/>
                <a:ea typeface="ㄅ注音芫荽 Regular" panose="02020000000000000000" pitchFamily="18" charset="-120"/>
                <a:cs typeface="芫荽" pitchFamily="2" charset="-120"/>
              </a:rPr>
              <a:t>缺點：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全身都玩得髒髒的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小狗很可愛而且很聰明。</a:t>
            </a:r>
            <a:endParaRPr lang="en-US" altLang="zh-TW" sz="2000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*</a:t>
            </a:r>
            <a:r>
              <a:rPr lang="zh-TW" altLang="en-US" sz="2000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他們開心得不得了。</a:t>
            </a:r>
            <a:endParaRPr lang="zh-TW" altLang="en-US" sz="2000" dirty="0">
              <a:latin typeface="ㄅ注音芫荽 Regular" panose="02020000000000000000" pitchFamily="18" charset="-120"/>
              <a:ea typeface="ㄅ注音芫荽 Regular" panose="02020000000000000000" pitchFamily="18" charset="-120"/>
              <a:cs typeface="芫荽" pitchFamily="2" charset="-12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9A42FD-BC44-4C10-85AE-F332C2730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5177182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3AE5E0D-5F72-41E9-BA75-7024DC72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7543049"/>
            <a:ext cx="1800000" cy="180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386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427</Words>
  <Application>Microsoft Office PowerPoint</Application>
  <PresentationFormat>A4 紙張 (210x297 公釐)</PresentationFormat>
  <Paragraphs>40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ㄅ注音芫荽 Regular</vt:lpstr>
      <vt:lpstr>芫荽</vt:lpstr>
      <vt:lpstr>澳聲通拼音庫楷-繁</vt:lpstr>
      <vt:lpstr>Arial</vt:lpstr>
      <vt:lpstr>Calibri</vt:lpstr>
      <vt:lpstr>Calibri Light</vt:lpstr>
      <vt:lpstr>Office 佈景主題</vt:lpstr>
      <vt:lpstr>課堂活動設計單- 有好有壞</vt:lpstr>
      <vt:lpstr>有好有壞的事</vt:lpstr>
      <vt:lpstr>有好有壞的事</vt:lpstr>
      <vt:lpstr>給老師</vt:lpstr>
      <vt:lpstr>有好有壞的事(參考答案)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上課教材- 繪本教材連結</dc:title>
  <dc:creator>user</dc:creator>
  <cp:lastModifiedBy>user</cp:lastModifiedBy>
  <cp:revision>22</cp:revision>
  <dcterms:created xsi:type="dcterms:W3CDTF">2026-08-11T03:25:27Z</dcterms:created>
  <dcterms:modified xsi:type="dcterms:W3CDTF">2026-09-01T01:53:39Z</dcterms:modified>
</cp:coreProperties>
</file>