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60" r:id="rId1"/>
  </p:sldMasterIdLst>
  <p:notesMasterIdLst>
    <p:notesMasterId r:id="rId15"/>
  </p:notesMasterIdLst>
  <p:sldIdLst>
    <p:sldId id="256" r:id="rId2"/>
    <p:sldId id="257" r:id="rId3"/>
    <p:sldId id="271" r:id="rId4"/>
    <p:sldId id="258" r:id="rId5"/>
    <p:sldId id="272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</p:sldIdLst>
  <p:sldSz cx="6858000" cy="9906000" type="A4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CC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60" autoAdjust="0"/>
    <p:restoredTop sz="94660"/>
  </p:normalViewPr>
  <p:slideViewPr>
    <p:cSldViewPr snapToGrid="0">
      <p:cViewPr>
        <p:scale>
          <a:sx n="100" d="100"/>
          <a:sy n="100" d="100"/>
        </p:scale>
        <p:origin x="1709" y="-24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7C5C8B-1790-4C55-A0B0-654F17F03921}" type="datetimeFigureOut">
              <a:rPr lang="zh-TW" altLang="en-US" smtClean="0"/>
              <a:t>2026/6/3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D8D390-4E8D-4BCE-966E-ADBDAE0031E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45585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B9045-883D-4757-A1EC-B8750C7C477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79845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B9045-883D-4757-A1EC-B8750C7C477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93255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B9045-883D-4757-A1EC-B8750C7C477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03057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1488" y="9181397"/>
            <a:ext cx="5915025" cy="527403"/>
          </a:xfrm>
        </p:spPr>
        <p:txBody>
          <a:bodyPr/>
          <a:lstStyle>
            <a:lvl1pPr algn="ctr">
              <a:defRPr sz="12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F09B9045-883D-4757-A1EC-B8750C7C477A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47951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B9045-883D-4757-A1EC-B8750C7C477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41301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B9045-883D-4757-A1EC-B8750C7C477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61037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B9045-883D-4757-A1EC-B8750C7C477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60989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B9045-883D-4757-A1EC-B8750C7C477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48496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B9045-883D-4757-A1EC-B8750C7C477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23738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B9045-883D-4757-A1EC-B8750C7C477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50632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B9045-883D-4757-A1EC-B8750C7C477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63654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9B9045-883D-4757-A1EC-B8750C7C477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69192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4.png"/><Relationship Id="rId7" Type="http://schemas.openxmlformats.org/officeDocument/2006/relationships/hyperlink" Target="https://toneoz.com/imez/?lang=zh-TW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oneoz.com/blog/download-fonts/" TargetMode="External"/><Relationship Id="rId5" Type="http://schemas.openxmlformats.org/officeDocument/2006/relationships/hyperlink" Target="https://toneoz.com/" TargetMode="External"/><Relationship Id="rId4" Type="http://schemas.openxmlformats.org/officeDocument/2006/relationships/hyperlink" Target="https://drive.google.com/drive/folders/18qQVmJwNPEOIX5wDQp8PA-RdZXeF7opm" TargetMode="External"/><Relationship Id="rId9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6955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4200773"/>
              </p:ext>
            </p:extLst>
          </p:nvPr>
        </p:nvGraphicFramePr>
        <p:xfrm>
          <a:off x="471488" y="628498"/>
          <a:ext cx="5917499" cy="865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1565">
                  <a:extLst>
                    <a:ext uri="{9D8B030D-6E8A-4147-A177-3AD203B41FA5}">
                      <a16:colId xmlns:a16="http://schemas.microsoft.com/office/drawing/2014/main" val="1563254925"/>
                    </a:ext>
                  </a:extLst>
                </a:gridCol>
                <a:gridCol w="779024">
                  <a:extLst>
                    <a:ext uri="{9D8B030D-6E8A-4147-A177-3AD203B41FA5}">
                      <a16:colId xmlns:a16="http://schemas.microsoft.com/office/drawing/2014/main" val="341072221"/>
                    </a:ext>
                  </a:extLst>
                </a:gridCol>
                <a:gridCol w="4056910">
                  <a:extLst>
                    <a:ext uri="{9D8B030D-6E8A-4147-A177-3AD203B41FA5}">
                      <a16:colId xmlns:a16="http://schemas.microsoft.com/office/drawing/2014/main" val="3556845778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教學階段</a:t>
                      </a:r>
                      <a:endParaRPr lang="en-US" sz="1400" b="1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時間</a:t>
                      </a:r>
                      <a:endParaRPr lang="en-US" sz="1400" b="1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400" b="1" kern="12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教學步驟</a:t>
                      </a:r>
                      <a:endParaRPr lang="en-US" altLang="zh-TW" sz="1400" b="1" kern="12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925566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b="1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[Part2-3]</a:t>
                      </a:r>
                    </a:p>
                    <a:p>
                      <a:pPr algn="ctr"/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臺灣拜拜</a:t>
                      </a: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algn="ctr"/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全攻略─</a:t>
                      </a: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algn="ctr"/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怎麼擲筊和求籤？</a:t>
                      </a: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18</a:t>
                      </a: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分鐘</a:t>
                      </a:r>
                      <a:endParaRPr lang="en-US" altLang="zh-TW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eriod" startAt="4"/>
                      </a:pP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教師可視學生吸收狀況與時間，從「生詞教學」、「語法</a:t>
                      </a:r>
                      <a:r>
                        <a:rPr lang="en-US" altLang="zh-TW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(</a:t>
                      </a: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二</a:t>
                      </a:r>
                      <a:r>
                        <a:rPr lang="en-US" altLang="zh-TW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)</a:t>
                      </a: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教學」挑選部分內容進行教學 。  </a:t>
                      </a:r>
                      <a:r>
                        <a:rPr lang="en-US" altLang="zh-TW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(</a:t>
                      </a: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每個生詞皆有一個提問，語法亦有練習題，可藉此多進行師生與生生互動。</a:t>
                      </a:r>
                      <a:r>
                        <a:rPr lang="en-US" altLang="zh-TW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)</a:t>
                      </a:r>
                    </a:p>
                    <a:p>
                      <a:pPr marL="342900" indent="-342900">
                        <a:buFont typeface="+mj-lt"/>
                        <a:buAutoNum type="arabicPeriod" startAt="4"/>
                      </a:pP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342900" indent="-342900">
                        <a:buFont typeface="+mj-lt"/>
                        <a:buAutoNum type="arabicPeriod" startAt="4"/>
                      </a:pP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342900" indent="-342900">
                        <a:buFont typeface="+mj-lt"/>
                        <a:buAutoNum type="arabicPeriod" startAt="4"/>
                      </a:pP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342900" indent="-342900">
                        <a:buFont typeface="+mj-lt"/>
                        <a:buAutoNum type="arabicPeriod" startAt="4"/>
                      </a:pP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342900" indent="-342900">
                        <a:buFont typeface="+mj-lt"/>
                        <a:buAutoNum type="arabicPeriod" startAt="4"/>
                      </a:pP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342900" indent="-342900">
                        <a:buFont typeface="+mj-lt"/>
                        <a:buAutoNum type="arabicPeriod" startAt="4"/>
                      </a:pP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342900" indent="-342900">
                        <a:buFont typeface="+mj-lt"/>
                        <a:buAutoNum type="arabicPeriod" startAt="4"/>
                      </a:pP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342900" indent="-342900">
                        <a:buFont typeface="+mj-lt"/>
                        <a:buAutoNum type="arabicPeriod" startAt="4"/>
                      </a:pP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671285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b="1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[Part3]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b="1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數位拜拜大挑戰─</a:t>
                      </a:r>
                      <a:endParaRPr lang="en-US" altLang="zh-TW" sz="1400" b="1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b="1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 線上求籤與 </a:t>
                      </a:r>
                      <a:r>
                        <a:rPr lang="en-US" altLang="zh-TW" sz="1400" b="1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AI </a:t>
                      </a:r>
                      <a:r>
                        <a:rPr lang="zh-TW" altLang="en-US" sz="1400" b="1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解籤</a:t>
                      </a:r>
                      <a:endParaRPr lang="en-US" altLang="zh-TW" sz="1400" b="1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20</a:t>
                      </a: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分鐘</a:t>
                      </a:r>
                      <a:endParaRPr lang="en-US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認識神明與選擇祈願神明   </a:t>
                      </a:r>
                      <a:endParaRPr lang="en-US" altLang="zh-TW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685800" lvl="1" indent="-342900">
                        <a:buFont typeface="Wingdings" panose="05000000000000000000" pitchFamily="2" charset="2"/>
                        <a:buAutoNum type="circleNumWdWhitePlain"/>
                      </a:pP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教師透過提問：「我的問題是什麼？我應該問哪個神明？」帶出臺灣神明的介紹。</a:t>
                      </a:r>
                      <a:endParaRPr lang="en-US" altLang="zh-TW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685800" lvl="1" indent="-342900">
                        <a:buFont typeface="Wingdings" panose="05000000000000000000" pitchFamily="2" charset="2"/>
                        <a:buAutoNum type="circleNumWdWhitePlain"/>
                      </a:pP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發放</a:t>
                      </a:r>
                      <a:r>
                        <a:rPr lang="zh-TW" altLang="en-US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「</a:t>
                      </a:r>
                      <a:r>
                        <a:rPr lang="en-US" altLang="zh-TW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【</a:t>
                      </a:r>
                      <a:r>
                        <a:rPr lang="zh-TW" altLang="en-US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課堂活動設計單</a:t>
                      </a:r>
                      <a:r>
                        <a:rPr lang="en-US" altLang="zh-TW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】</a:t>
                      </a:r>
                      <a:r>
                        <a:rPr lang="zh-TW" altLang="en-US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數位拜拜大挑戰」中的「</a:t>
                      </a:r>
                      <a:r>
                        <a:rPr lang="en-US" altLang="zh-TW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Step1</a:t>
                      </a:r>
                      <a:r>
                        <a:rPr lang="zh-TW" altLang="en-US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」</a:t>
                      </a: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，介紹「關帝、媽祖、月老、觀音」四位神明及其負責的領域。協助學生將自己心中的願望與正確的神明配對。 </a:t>
                      </a:r>
                      <a:endParaRPr lang="en-US" altLang="zh-TW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endParaRPr lang="en-US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endParaRPr lang="en-US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endParaRPr lang="en-US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endParaRPr lang="en-US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endParaRPr lang="en-US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endParaRPr lang="en-US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endParaRPr lang="en-US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685800" lvl="1" indent="-342900">
                        <a:buFont typeface="Wingdings" panose="05000000000000000000" pitchFamily="2" charset="2"/>
                        <a:buAutoNum type="circleNumWdWhitePlain" startAt="3"/>
                      </a:pP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搭配</a:t>
                      </a:r>
                      <a:r>
                        <a:rPr lang="en-US" altLang="zh-TW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【</a:t>
                      </a:r>
                      <a:r>
                        <a:rPr lang="zh-TW" altLang="en-US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課堂活動設計單</a:t>
                      </a:r>
                      <a:r>
                        <a:rPr lang="en-US" altLang="zh-TW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】</a:t>
                      </a:r>
                      <a:r>
                        <a:rPr lang="zh-TW" altLang="en-US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中的「</a:t>
                      </a:r>
                      <a:r>
                        <a:rPr lang="en-US" altLang="zh-TW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Step2</a:t>
                      </a:r>
                      <a:r>
                        <a:rPr lang="zh-TW" altLang="en-US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、</a:t>
                      </a:r>
                      <a:r>
                        <a:rPr lang="en-US" altLang="zh-TW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3</a:t>
                      </a:r>
                      <a:r>
                        <a:rPr lang="zh-TW" altLang="en-US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」</a:t>
                      </a: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，讓學生勾選願望</a:t>
                      </a:r>
                      <a:r>
                        <a:rPr lang="en-US" altLang="zh-TW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/</a:t>
                      </a: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問題的類型和欲祈願的神明對象，並寫下願望</a:t>
                      </a:r>
                      <a:r>
                        <a:rPr lang="en-US" altLang="zh-TW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/</a:t>
                      </a: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問題。</a:t>
                      </a:r>
                      <a:endParaRPr lang="en-US" altLang="zh-TW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342900" lvl="1" indent="0">
                        <a:buFont typeface="Wingdings" panose="05000000000000000000" pitchFamily="2" charset="2"/>
                        <a:buNone/>
                      </a:pPr>
                      <a:endParaRPr lang="en-US" sz="1400" kern="12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342900" lvl="1" indent="0">
                        <a:buFont typeface="Wingdings" panose="05000000000000000000" pitchFamily="2" charset="2"/>
                        <a:buNone/>
                      </a:pPr>
                      <a:endParaRPr lang="en-US" sz="1400" kern="12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342900" lvl="1" indent="0">
                        <a:buFont typeface="Wingdings" panose="05000000000000000000" pitchFamily="2" charset="2"/>
                        <a:buNone/>
                      </a:pPr>
                      <a:endParaRPr lang="en-US" sz="1400" kern="12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342900" lvl="1" indent="0">
                        <a:buFont typeface="Wingdings" panose="05000000000000000000" pitchFamily="2" charset="2"/>
                        <a:buNone/>
                      </a:pPr>
                      <a:endParaRPr lang="en-US" sz="1400" kern="12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342900" lvl="1" indent="0">
                        <a:buFont typeface="Wingdings" panose="05000000000000000000" pitchFamily="2" charset="2"/>
                        <a:buNone/>
                      </a:pPr>
                      <a:endParaRPr lang="en-US" sz="1400" kern="12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342900" lvl="1" indent="0">
                        <a:buFont typeface="Wingdings" panose="05000000000000000000" pitchFamily="2" charset="2"/>
                        <a:buNone/>
                      </a:pPr>
                      <a:endParaRPr lang="en-US" sz="1400" kern="12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endParaRPr lang="en-US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3364121"/>
                  </a:ext>
                </a:extLst>
              </a:tr>
            </a:tbl>
          </a:graphicData>
        </a:graphic>
      </p:graphicFrame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B9045-883D-4757-A1EC-B8750C7C477A}" type="slidenum">
              <a:rPr lang="zh-TW" altLang="en-US" smtClean="0"/>
              <a:pPr/>
              <a:t>9</a:t>
            </a:fld>
            <a:endParaRPr lang="zh-TW" altLang="en-US" dirty="0"/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CAEF27E2-F357-85B6-258F-B650850D97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5349" y="1991252"/>
            <a:ext cx="1011212" cy="151975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999EF648-DD10-8185-B394-ED076ADCC3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6287" y="1991251"/>
            <a:ext cx="983941" cy="151975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4E47EC13-1D39-CC10-E580-3FBC9100362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27111"/>
          <a:stretch>
            <a:fillRect/>
          </a:stretch>
        </p:blipFill>
        <p:spPr>
          <a:xfrm>
            <a:off x="3173117" y="5691413"/>
            <a:ext cx="1208052" cy="130556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BD6A0463-8214-AB31-C7DD-D98A4A0945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7982" y="6020797"/>
            <a:ext cx="1674191" cy="64679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4280B841-F0C4-26F7-4A21-FAC42843612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505" t="2636" r="4367" b="3136"/>
          <a:stretch>
            <a:fillRect/>
          </a:stretch>
        </p:blipFill>
        <p:spPr>
          <a:xfrm>
            <a:off x="3277424" y="7832669"/>
            <a:ext cx="887062" cy="131053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81B78E42-E9DD-E9A9-CA51-9E1044F909C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3555" t="3231" r="4222" b="3231"/>
          <a:stretch>
            <a:fillRect/>
          </a:stretch>
        </p:blipFill>
        <p:spPr>
          <a:xfrm>
            <a:off x="4558951" y="7826683"/>
            <a:ext cx="898611" cy="131651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435705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0453529"/>
              </p:ext>
            </p:extLst>
          </p:nvPr>
        </p:nvGraphicFramePr>
        <p:xfrm>
          <a:off x="471488" y="628498"/>
          <a:ext cx="5917499" cy="855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1565">
                  <a:extLst>
                    <a:ext uri="{9D8B030D-6E8A-4147-A177-3AD203B41FA5}">
                      <a16:colId xmlns:a16="http://schemas.microsoft.com/office/drawing/2014/main" val="1563254925"/>
                    </a:ext>
                  </a:extLst>
                </a:gridCol>
                <a:gridCol w="779024">
                  <a:extLst>
                    <a:ext uri="{9D8B030D-6E8A-4147-A177-3AD203B41FA5}">
                      <a16:colId xmlns:a16="http://schemas.microsoft.com/office/drawing/2014/main" val="341072221"/>
                    </a:ext>
                  </a:extLst>
                </a:gridCol>
                <a:gridCol w="4056910">
                  <a:extLst>
                    <a:ext uri="{9D8B030D-6E8A-4147-A177-3AD203B41FA5}">
                      <a16:colId xmlns:a16="http://schemas.microsoft.com/office/drawing/2014/main" val="3556845778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教學階段</a:t>
                      </a:r>
                      <a:endParaRPr lang="en-US" sz="1400" b="1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時間</a:t>
                      </a:r>
                      <a:endParaRPr lang="en-US" sz="1400" b="1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400" b="1" kern="12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教學步驟</a:t>
                      </a:r>
                      <a:endParaRPr lang="en-US" altLang="zh-TW" sz="1400" b="1" kern="12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925566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b="1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[Part3]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b="1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數位拜拜大挑戰─</a:t>
                      </a:r>
                      <a:endParaRPr lang="en-US" altLang="zh-TW" sz="1400" b="1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b="1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 線上求籤與 </a:t>
                      </a:r>
                      <a:r>
                        <a:rPr lang="en-US" altLang="zh-TW" sz="1400" b="1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AI </a:t>
                      </a:r>
                      <a:r>
                        <a:rPr lang="zh-TW" altLang="en-US" sz="1400" b="1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解籤</a:t>
                      </a:r>
                      <a:endParaRPr lang="en-US" altLang="zh-TW" sz="1400" b="1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20</a:t>
                      </a: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分鐘</a:t>
                      </a:r>
                      <a:endParaRPr lang="en-US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buFont typeface="+mj-lt"/>
                        <a:buAutoNum type="arabicPeriod" startAt="2"/>
                      </a:pP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數位體驗線上求籤</a:t>
                      </a:r>
                      <a:endParaRPr lang="en-US" altLang="zh-TW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685800" lvl="1" indent="-342900" algn="l">
                        <a:buFont typeface="Wingdings" panose="05000000000000000000" pitchFamily="2" charset="2"/>
                        <a:buAutoNum type="circleNumWdWhitePlain"/>
                      </a:pP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搭配</a:t>
                      </a:r>
                      <a:r>
                        <a:rPr lang="en-US" altLang="zh-TW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【</a:t>
                      </a:r>
                      <a:r>
                        <a:rPr lang="zh-TW" altLang="en-US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課堂活動設計單</a:t>
                      </a:r>
                      <a:r>
                        <a:rPr lang="en-US" altLang="zh-TW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】</a:t>
                      </a:r>
                      <a:r>
                        <a:rPr lang="zh-TW" altLang="en-US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中的「</a:t>
                      </a:r>
                      <a:r>
                        <a:rPr lang="en-US" altLang="zh-TW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Step4</a:t>
                      </a:r>
                      <a:r>
                        <a:rPr lang="zh-TW" altLang="en-US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」</a:t>
                      </a: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，引導學生透過連結或掃描</a:t>
                      </a:r>
                      <a:r>
                        <a:rPr lang="en-US" altLang="zh-TW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QR Code</a:t>
                      </a: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進入「好拜拜」網站。</a:t>
                      </a:r>
                      <a:endParaRPr lang="en-US" altLang="zh-TW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685800" lvl="1" indent="-342900" algn="just">
                        <a:buFont typeface="Wingdings" panose="05000000000000000000" pitchFamily="2" charset="2"/>
                        <a:buAutoNum type="circleNumWdWhitePlain"/>
                      </a:pP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播放「</a:t>
                      </a:r>
                      <a:r>
                        <a:rPr lang="en-US" altLang="zh-TW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『</a:t>
                      </a: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好拜拜</a:t>
                      </a:r>
                      <a:r>
                        <a:rPr lang="en-US" altLang="zh-TW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』</a:t>
                      </a: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網站求籤操作說明」影片，讓學生了解如何在線上求籤。</a:t>
                      </a:r>
                      <a:endParaRPr lang="en-US" altLang="zh-TW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685800" marR="0" lvl="1" indent="-34290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AutoNum type="circleNumWdWhitePlain" startAt="3"/>
                        <a:tabLst/>
                        <a:defRPr/>
                      </a:pP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教師在此提醒學生，按下「開始求籤詩」按鈕前，要在心裡默念自己的姓名、生日與地址問題，保持參拜的儀式感。</a:t>
                      </a:r>
                      <a:endParaRPr lang="en-US" altLang="zh-TW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685800" marR="0" lvl="2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💬 教學台詞參考：「記得在按下線上擲筊之前，要在心裡非常虔誠地告訴神明你的名字、生日、地址，還有你想問的問題或願望喔！」</a:t>
                      </a:r>
                      <a:endParaRPr lang="en-US" altLang="zh-TW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342900" marR="0" lvl="1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en-US" altLang="zh-TW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endParaRPr lang="en-US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endParaRPr lang="en-US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endParaRPr lang="en-US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endParaRPr lang="en-US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endParaRPr lang="en-US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endParaRPr lang="en-US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342900" indent="-342900">
                        <a:buFont typeface="+mj-lt"/>
                        <a:buAutoNum type="arabicPeriod" startAt="3"/>
                      </a:pPr>
                      <a:r>
                        <a:rPr lang="en-US" altLang="zh-TW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AI </a:t>
                      </a: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輔助解籤</a:t>
                      </a:r>
                      <a:endParaRPr lang="en-US" altLang="zh-TW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685800" lvl="1" indent="-342900" algn="just">
                        <a:buFont typeface="Wingdings" panose="05000000000000000000" pitchFamily="2" charset="2"/>
                        <a:buAutoNum type="circleNumWdWhitePlain"/>
                      </a:pP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學生獲得線上籤詩後，引導他們前往「</a:t>
                      </a:r>
                      <a:r>
                        <a:rPr lang="en-US" altLang="zh-TW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AI </a:t>
                      </a: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解籤神器」網頁（</a:t>
                      </a:r>
                      <a:r>
                        <a:rPr lang="zh-TW" altLang="en-US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搭配</a:t>
                      </a:r>
                      <a:r>
                        <a:rPr lang="en-US" altLang="zh-TW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【</a:t>
                      </a:r>
                      <a:r>
                        <a:rPr lang="zh-TW" altLang="en-US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課堂活動設計單</a:t>
                      </a:r>
                      <a:r>
                        <a:rPr lang="en-US" altLang="zh-TW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】</a:t>
                      </a:r>
                      <a:r>
                        <a:rPr lang="zh-TW" altLang="en-US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中的「</a:t>
                      </a:r>
                      <a:r>
                        <a:rPr lang="en-US" altLang="zh-TW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Step5</a:t>
                      </a:r>
                      <a:r>
                        <a:rPr lang="zh-TW" altLang="en-US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」</a:t>
                      </a: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，掃描</a:t>
                      </a:r>
                      <a:r>
                        <a:rPr lang="en-US" altLang="zh-TW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QR Code</a:t>
                      </a: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或點擊連結進入）。  </a:t>
                      </a:r>
                      <a:endParaRPr lang="en-US" altLang="zh-TW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685800" lvl="1" indent="-342900">
                        <a:buFont typeface="Wingdings" panose="05000000000000000000" pitchFamily="2" charset="2"/>
                        <a:buAutoNum type="circleNumWdWhitePlain"/>
                      </a:pP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播放「</a:t>
                      </a:r>
                      <a:r>
                        <a:rPr lang="en-US" altLang="zh-TW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『AI </a:t>
                      </a: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解籤神器</a:t>
                      </a:r>
                      <a:r>
                        <a:rPr lang="en-US" altLang="zh-TW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』</a:t>
                      </a: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解籤操作說明」影片，讓學生了解如何使用此 </a:t>
                      </a:r>
                      <a:r>
                        <a:rPr lang="en-US" altLang="zh-TW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AI</a:t>
                      </a: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 工具。</a:t>
                      </a:r>
                    </a:p>
                    <a:p>
                      <a:pPr marL="685800" lvl="2" indent="0">
                        <a:buFont typeface="Wingdings" panose="05000000000000000000" pitchFamily="2" charset="2"/>
                        <a:buNone/>
                      </a:pP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💬 教學台詞參考：</a:t>
                      </a:r>
                      <a:endParaRPr lang="en-US" altLang="zh-TW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685800" lvl="2" indent="0">
                        <a:buFont typeface="Wingdings" panose="05000000000000000000" pitchFamily="2" charset="2"/>
                        <a:buNone/>
                      </a:pP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「大家都有自己的</a:t>
                      </a:r>
                      <a:endParaRPr lang="en-US" altLang="zh-TW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685800" lvl="2" indent="0">
                        <a:buFont typeface="Wingdings" panose="05000000000000000000" pitchFamily="2" charset="2"/>
                        <a:buNone/>
                      </a:pP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籤詩了嗎？現在請</a:t>
                      </a:r>
                      <a:endParaRPr lang="en-US" altLang="zh-TW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685800" lvl="2" indent="0">
                        <a:buFont typeface="Wingdings" panose="05000000000000000000" pitchFamily="2" charset="2"/>
                        <a:buNone/>
                      </a:pP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進入</a:t>
                      </a:r>
                      <a:r>
                        <a:rPr lang="en-US" altLang="zh-TW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『AI </a:t>
                      </a: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解籤神器</a:t>
                      </a:r>
                      <a:r>
                        <a:rPr lang="en-US" altLang="zh-TW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』</a:t>
                      </a: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，</a:t>
                      </a:r>
                      <a:endParaRPr lang="en-US" altLang="zh-TW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685800" lvl="2" indent="0">
                        <a:buFont typeface="Wingdings" panose="05000000000000000000" pitchFamily="2" charset="2"/>
                        <a:buNone/>
                      </a:pP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只要把籤詩貼上去，</a:t>
                      </a:r>
                      <a:endParaRPr lang="en-US" altLang="zh-TW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685800" lvl="2" indent="0">
                        <a:buFont typeface="Wingdings" panose="05000000000000000000" pitchFamily="2" charset="2"/>
                        <a:buNone/>
                      </a:pPr>
                      <a:r>
                        <a:rPr lang="en-US" altLang="zh-TW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AI </a:t>
                      </a: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就會把非常困難的</a:t>
                      </a:r>
                      <a:endParaRPr lang="en-US" altLang="zh-TW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685800" lvl="2" indent="0">
                        <a:buFont typeface="Wingdings" panose="05000000000000000000" pitchFamily="2" charset="2"/>
                        <a:buNone/>
                      </a:pP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古文變成簡單的華語</a:t>
                      </a:r>
                      <a:endParaRPr lang="en-US" altLang="zh-TW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685800" lvl="2" indent="0">
                        <a:buFont typeface="Wingdings" panose="05000000000000000000" pitchFamily="2" charset="2"/>
                        <a:buNone/>
                      </a:pP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來為你解籤喔！」</a:t>
                      </a:r>
                      <a:endParaRPr lang="en-US" altLang="zh-TW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685800" lvl="2" indent="0">
                        <a:buFont typeface="Wingdings" panose="05000000000000000000" pitchFamily="2" charset="2"/>
                        <a:buNone/>
                      </a:pPr>
                      <a:endParaRPr lang="en-US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685800" lvl="2" indent="0">
                        <a:buFont typeface="Wingdings" panose="05000000000000000000" pitchFamily="2" charset="2"/>
                        <a:buNone/>
                      </a:pPr>
                      <a:endParaRPr lang="en-US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685800" lvl="2" indent="0">
                        <a:buFont typeface="Wingdings" panose="05000000000000000000" pitchFamily="2" charset="2"/>
                        <a:buNone/>
                      </a:pPr>
                      <a:endParaRPr lang="en-US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6712850"/>
                  </a:ext>
                </a:extLst>
              </a:tr>
            </a:tbl>
          </a:graphicData>
        </a:graphic>
      </p:graphicFrame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B9045-883D-4757-A1EC-B8750C7C477A}" type="slidenum">
              <a:rPr lang="zh-TW" altLang="en-US" smtClean="0"/>
              <a:pPr/>
              <a:t>10</a:t>
            </a:fld>
            <a:endParaRPr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39C0DB92-D24E-0E5D-F346-7941F92DC6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6060" y="3692723"/>
            <a:ext cx="1454634" cy="163086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51846930-1349-F2B9-0CF2-5C98ABC90D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3466" y="7033260"/>
            <a:ext cx="1259375" cy="202182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696860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0417769"/>
              </p:ext>
            </p:extLst>
          </p:nvPr>
        </p:nvGraphicFramePr>
        <p:xfrm>
          <a:off x="471488" y="628498"/>
          <a:ext cx="5917499" cy="6425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1565">
                  <a:extLst>
                    <a:ext uri="{9D8B030D-6E8A-4147-A177-3AD203B41FA5}">
                      <a16:colId xmlns:a16="http://schemas.microsoft.com/office/drawing/2014/main" val="1563254925"/>
                    </a:ext>
                  </a:extLst>
                </a:gridCol>
                <a:gridCol w="779024">
                  <a:extLst>
                    <a:ext uri="{9D8B030D-6E8A-4147-A177-3AD203B41FA5}">
                      <a16:colId xmlns:a16="http://schemas.microsoft.com/office/drawing/2014/main" val="341072221"/>
                    </a:ext>
                  </a:extLst>
                </a:gridCol>
                <a:gridCol w="4056910">
                  <a:extLst>
                    <a:ext uri="{9D8B030D-6E8A-4147-A177-3AD203B41FA5}">
                      <a16:colId xmlns:a16="http://schemas.microsoft.com/office/drawing/2014/main" val="3556845778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教學階段</a:t>
                      </a:r>
                      <a:endParaRPr lang="en-US" sz="1400" b="1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時間</a:t>
                      </a:r>
                      <a:endParaRPr lang="en-US" sz="1400" b="1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400" b="1" kern="12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教學步驟</a:t>
                      </a:r>
                      <a:endParaRPr lang="en-US" altLang="zh-TW" sz="1400" b="1" kern="12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925566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b="1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[Part4]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b="1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數位拜拜</a:t>
                      </a:r>
                      <a:endParaRPr lang="en-US" altLang="zh-TW" sz="1400" b="1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b="1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大挑戰─</a:t>
                      </a:r>
                      <a:endParaRPr lang="en-US" altLang="zh-TW" sz="1400" b="1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algn="ctr"/>
                      <a:r>
                        <a:rPr lang="zh-TW" altLang="en-US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籤詩開箱</a:t>
                      </a:r>
                      <a:endParaRPr lang="en-US" altLang="zh-TW" sz="1400" b="1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algn="ctr"/>
                      <a:r>
                        <a:rPr lang="zh-TW" altLang="en-US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時間</a:t>
                      </a:r>
                      <a:endParaRPr lang="en-US" sz="1400" b="1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10</a:t>
                      </a: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分鐘</a:t>
                      </a:r>
                      <a:endParaRPr lang="en-US" altLang="zh-TW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綜合產出：口語報告分享</a:t>
                      </a:r>
                      <a:endParaRPr lang="en-US" altLang="zh-TW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685800" marR="0" lvl="1" indent="-34290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AutoNum type="circleNumWdWhitePlain"/>
                        <a:tabLst/>
                        <a:defRPr/>
                      </a:pP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搭配</a:t>
                      </a:r>
                      <a:r>
                        <a:rPr lang="en-US" altLang="zh-TW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【</a:t>
                      </a:r>
                      <a:r>
                        <a:rPr lang="zh-TW" altLang="en-US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課堂活動設計單</a:t>
                      </a:r>
                      <a:r>
                        <a:rPr lang="en-US" altLang="zh-TW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】</a:t>
                      </a:r>
                      <a:r>
                        <a:rPr lang="zh-TW" altLang="en-US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中的「籤詩開箱時間」</a:t>
                      </a: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頁面，引導學生參考「報告模板」 與「報告範例」，準備自己的籤詩分享講稿。</a:t>
                      </a:r>
                      <a:endParaRPr lang="en-US" altLang="zh-TW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685800" marR="0" lvl="1" indent="-34290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AutoNum type="circleNumWdWhitePlain"/>
                        <a:tabLst/>
                        <a:defRPr/>
                      </a:pP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提醒學生報告內容必須使用到指定的生詞和語法。而報告結構須包含：開場與祈求、解籤與結果、感覺與心得。 </a:t>
                      </a:r>
                      <a:endParaRPr lang="en-US" altLang="zh-TW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685800" marR="0" lvl="1" indent="-34290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AutoNum type="circleNumWdWhitePlain"/>
                        <a:tabLst/>
                        <a:defRPr/>
                      </a:pP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請學生輪流上台或在小組內發表。教師需特別檢核學生是否有用上指定的生詞和語法（如：神明、祈求、保佑、安慰、隨著</a:t>
                      </a:r>
                      <a:r>
                        <a:rPr lang="en-US" altLang="zh-TW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…</a:t>
                      </a: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也</a:t>
                      </a:r>
                      <a:r>
                        <a:rPr lang="en-US" altLang="zh-TW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…</a:t>
                      </a: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） 。  </a:t>
                      </a:r>
                      <a:endParaRPr lang="en-US" altLang="zh-TW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685800" marR="0" lvl="2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💬 教學台詞參考：「最後是</a:t>
                      </a:r>
                      <a:r>
                        <a:rPr lang="en-US" altLang="zh-TW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『</a:t>
                      </a: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籤詩開箱時間</a:t>
                      </a:r>
                      <a:r>
                        <a:rPr lang="en-US" altLang="zh-TW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』</a:t>
                      </a: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！請你先準備，然後再跟大家分享你祈求了什麼，還有神明給你什麼指示吧！」</a:t>
                      </a:r>
                      <a:endParaRPr lang="en-US" altLang="zh-TW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685800" lvl="1" indent="-342900">
                        <a:buFont typeface="Wingdings" panose="05000000000000000000" pitchFamily="2" charset="2"/>
                        <a:buAutoNum type="circleNumWdWhitePlain"/>
                      </a:pPr>
                      <a:endParaRPr lang="en-US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685800" lvl="1" indent="-342900">
                        <a:buFont typeface="Wingdings" panose="05000000000000000000" pitchFamily="2" charset="2"/>
                        <a:buAutoNum type="circleNumWdWhitePlain"/>
                      </a:pPr>
                      <a:endParaRPr lang="en-US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685800" lvl="1" indent="-342900">
                        <a:buFont typeface="Wingdings" panose="05000000000000000000" pitchFamily="2" charset="2"/>
                        <a:buAutoNum type="circleNumWdWhitePlain"/>
                      </a:pPr>
                      <a:endParaRPr lang="en-US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685800" lvl="1" indent="-342900">
                        <a:buFont typeface="Wingdings" panose="05000000000000000000" pitchFamily="2" charset="2"/>
                        <a:buAutoNum type="circleNumWdWhitePlain"/>
                      </a:pPr>
                      <a:endParaRPr lang="en-US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685800" lvl="1" indent="-342900">
                        <a:buFont typeface="Wingdings" panose="05000000000000000000" pitchFamily="2" charset="2"/>
                        <a:buAutoNum type="circleNumWdWhitePlain"/>
                      </a:pPr>
                      <a:endParaRPr lang="en-US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685800" lvl="1" indent="-342900">
                        <a:buFont typeface="Wingdings" panose="05000000000000000000" pitchFamily="2" charset="2"/>
                        <a:buAutoNum type="circleNumWdWhitePlain"/>
                      </a:pPr>
                      <a:endParaRPr lang="en-US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685800" lvl="1" indent="-342900">
                        <a:buFont typeface="Wingdings" panose="05000000000000000000" pitchFamily="2" charset="2"/>
                        <a:buAutoNum type="circleNumWdWhitePlain"/>
                      </a:pPr>
                      <a:endParaRPr lang="en-US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685800" lvl="1" indent="-342900">
                        <a:buFont typeface="Wingdings" panose="05000000000000000000" pitchFamily="2" charset="2"/>
                        <a:buAutoNum type="circleNumWdWhitePlain"/>
                      </a:pPr>
                      <a:endParaRPr lang="en-US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685800" lvl="1" indent="-342900">
                        <a:buFont typeface="Wingdings" panose="05000000000000000000" pitchFamily="2" charset="2"/>
                        <a:buAutoNum type="circleNumWdWhitePlain"/>
                      </a:pPr>
                      <a:endParaRPr lang="en-US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685800" lvl="1" indent="-342900">
                        <a:buFont typeface="Wingdings" panose="05000000000000000000" pitchFamily="2" charset="2"/>
                        <a:buAutoNum type="circleNumWdWhitePlain"/>
                      </a:pPr>
                      <a:endParaRPr lang="en-US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endParaRPr lang="en-US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endParaRPr lang="en-US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6712850"/>
                  </a:ext>
                </a:extLst>
              </a:tr>
            </a:tbl>
          </a:graphicData>
        </a:graphic>
      </p:graphicFrame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B9045-883D-4757-A1EC-B8750C7C477A}" type="slidenum">
              <a:rPr lang="zh-TW" altLang="en-US" smtClean="0"/>
              <a:pPr/>
              <a:t>11</a:t>
            </a:fld>
            <a:endParaRPr lang="zh-TW" alt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0F07EA35-3CDB-6CD1-5648-82F0AD927A9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222" t="2828" r="4222" b="3517"/>
          <a:stretch>
            <a:fillRect/>
          </a:stretch>
        </p:blipFill>
        <p:spPr>
          <a:xfrm>
            <a:off x="4729229" y="4610972"/>
            <a:ext cx="1387174" cy="204965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BB56A2DB-C4EA-6168-3ED7-588215DCFE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7619" y="4610972"/>
            <a:ext cx="1434198" cy="204965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422607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0"/>
          <p:cNvGrpSpPr/>
          <p:nvPr/>
        </p:nvGrpSpPr>
        <p:grpSpPr>
          <a:xfrm>
            <a:off x="401130" y="5278779"/>
            <a:ext cx="71363" cy="2011512"/>
            <a:chOff x="0" y="0"/>
            <a:chExt cx="20959" cy="590778"/>
          </a:xfrm>
        </p:grpSpPr>
        <p:sp>
          <p:nvSpPr>
            <p:cNvPr id="6" name="Freeform 11"/>
            <p:cNvSpPr/>
            <p:nvPr/>
          </p:nvSpPr>
          <p:spPr>
            <a:xfrm>
              <a:off x="0" y="0"/>
              <a:ext cx="20959" cy="590778"/>
            </a:xfrm>
            <a:custGeom>
              <a:avLst/>
              <a:gdLst/>
              <a:ahLst/>
              <a:cxnLst/>
              <a:rect l="l" t="t" r="r" b="b"/>
              <a:pathLst>
                <a:path w="20959" h="590778">
                  <a:moveTo>
                    <a:pt x="0" y="0"/>
                  </a:moveTo>
                  <a:lnTo>
                    <a:pt x="20959" y="0"/>
                  </a:lnTo>
                  <a:lnTo>
                    <a:pt x="20959" y="590778"/>
                  </a:lnTo>
                  <a:lnTo>
                    <a:pt x="0" y="590778"/>
                  </a:lnTo>
                  <a:close/>
                </a:path>
              </a:pathLst>
            </a:custGeom>
            <a:solidFill>
              <a:srgbClr val="003352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" name="TextBox 12"/>
            <p:cNvSpPr txBox="1"/>
            <p:nvPr/>
          </p:nvSpPr>
          <p:spPr>
            <a:xfrm>
              <a:off x="0" y="-38100"/>
              <a:ext cx="20959" cy="6288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80"/>
                </a:lnSpc>
              </a:pPr>
              <a:endParaRPr sz="1040"/>
            </a:p>
          </p:txBody>
        </p:sp>
      </p:grpSp>
      <p:sp>
        <p:nvSpPr>
          <p:cNvPr id="2" name="TextBox 13">
            <a:extLst>
              <a:ext uri="{FF2B5EF4-FFF2-40B4-BE49-F238E27FC236}">
                <a16:creationId xmlns:a16="http://schemas.microsoft.com/office/drawing/2014/main" id="{189968C9-CC84-0396-106D-BB8C20B05D4E}"/>
              </a:ext>
            </a:extLst>
          </p:cNvPr>
          <p:cNvSpPr txBox="1"/>
          <p:nvPr/>
        </p:nvSpPr>
        <p:spPr>
          <a:xfrm>
            <a:off x="653809" y="5404256"/>
            <a:ext cx="5803061" cy="1630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35"/>
              </a:lnSpc>
            </a:pPr>
            <a:r>
              <a:rPr lang="zh-TW" altLang="en-US" sz="1600" b="1" dirty="0">
                <a:solidFill>
                  <a:srgbClr val="00335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出版機關：中華民國僑務委員會</a:t>
            </a:r>
          </a:p>
          <a:p>
            <a:pPr>
              <a:lnSpc>
                <a:spcPts val="2635"/>
              </a:lnSpc>
            </a:pPr>
            <a:r>
              <a:rPr lang="zh-TW" altLang="en-US" sz="1600" b="1" dirty="0">
                <a:solidFill>
                  <a:srgbClr val="00335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主編：林翠雲</a:t>
            </a:r>
          </a:p>
          <a:p>
            <a:pPr>
              <a:lnSpc>
                <a:spcPts val="2635"/>
              </a:lnSpc>
            </a:pPr>
            <a:r>
              <a:rPr lang="zh-TW" altLang="en-US" sz="1600" b="1" dirty="0">
                <a:solidFill>
                  <a:srgbClr val="00335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統籌：陳嬿汝 </a:t>
            </a:r>
            <a:r>
              <a:rPr lang="en-US" altLang="zh-TW" sz="1600" b="1" dirty="0">
                <a:solidFill>
                  <a:srgbClr val="00335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 </a:t>
            </a:r>
            <a:r>
              <a:rPr lang="zh-TW" altLang="en-US" sz="1600" b="1" dirty="0">
                <a:solidFill>
                  <a:srgbClr val="00335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葉亭妤、王宣勳</a:t>
            </a:r>
          </a:p>
          <a:p>
            <a:pPr>
              <a:lnSpc>
                <a:spcPts val="2635"/>
              </a:lnSpc>
            </a:pPr>
            <a:r>
              <a:rPr lang="zh-TW" altLang="en-US" sz="1600" b="1" dirty="0">
                <a:solidFill>
                  <a:srgbClr val="00335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編寫：陳嬿汝</a:t>
            </a:r>
          </a:p>
          <a:p>
            <a:pPr>
              <a:lnSpc>
                <a:spcPts val="2635"/>
              </a:lnSpc>
            </a:pPr>
            <a:r>
              <a:rPr lang="zh-TW" altLang="en-US" sz="1600" b="1" dirty="0">
                <a:solidFill>
                  <a:srgbClr val="00335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審查：文藻外語大學線上華語教學中心師資團隊</a:t>
            </a:r>
          </a:p>
        </p:txBody>
      </p:sp>
    </p:spTree>
    <p:extLst>
      <p:ext uri="{BB962C8B-B14F-4D97-AF65-F5344CB8AC3E}">
        <p14:creationId xmlns:p14="http://schemas.microsoft.com/office/powerpoint/2010/main" val="39896252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3"/>
          <p:cNvSpPr txBox="1"/>
          <p:nvPr/>
        </p:nvSpPr>
        <p:spPr>
          <a:xfrm>
            <a:off x="3835400" y="4811666"/>
            <a:ext cx="2400984" cy="1192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0"/>
              </a:lnSpc>
            </a:pPr>
            <a:r>
              <a:rPr lang="en-US" sz="2200" dirty="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【</a:t>
            </a:r>
            <a:r>
              <a:rPr lang="en-US" sz="2200" dirty="0" err="1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上課簡報</a:t>
            </a:r>
            <a:r>
              <a:rPr lang="en-US" sz="2200" dirty="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】</a:t>
            </a:r>
          </a:p>
          <a:p>
            <a:pPr algn="ctr">
              <a:lnSpc>
                <a:spcPts val="3100"/>
              </a:lnSpc>
            </a:pPr>
            <a:r>
              <a:rPr lang="en-US" sz="2200" dirty="0" err="1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注音版PPT</a:t>
            </a:r>
            <a:r>
              <a:rPr lang="en-US" sz="2200" dirty="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 1份</a:t>
            </a:r>
          </a:p>
          <a:p>
            <a:pPr algn="ctr">
              <a:lnSpc>
                <a:spcPts val="3100"/>
              </a:lnSpc>
            </a:pPr>
            <a:r>
              <a:rPr lang="en-US" sz="2200" dirty="0" err="1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注音版PDF</a:t>
            </a:r>
            <a:r>
              <a:rPr lang="en-US" sz="2200" dirty="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 1份</a:t>
            </a:r>
          </a:p>
        </p:txBody>
      </p:sp>
      <p:sp>
        <p:nvSpPr>
          <p:cNvPr id="12" name="TextBox 17"/>
          <p:cNvSpPr txBox="1"/>
          <p:nvPr/>
        </p:nvSpPr>
        <p:spPr>
          <a:xfrm>
            <a:off x="3835400" y="6975708"/>
            <a:ext cx="2400984" cy="736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0"/>
              </a:lnSpc>
            </a:pPr>
            <a:r>
              <a:rPr lang="en-US" sz="2200" dirty="0" err="1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漢拼版PPT</a:t>
            </a:r>
            <a:r>
              <a:rPr lang="en-US" sz="2200" dirty="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 1份</a:t>
            </a:r>
          </a:p>
          <a:p>
            <a:pPr algn="ctr">
              <a:lnSpc>
                <a:spcPts val="3100"/>
              </a:lnSpc>
            </a:pPr>
            <a:r>
              <a:rPr lang="en-US" sz="2200" dirty="0" err="1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漢拼版PDF</a:t>
            </a:r>
            <a:r>
              <a:rPr lang="en-US" sz="2200" dirty="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 1份</a:t>
            </a:r>
          </a:p>
        </p:txBody>
      </p:sp>
      <p:sp>
        <p:nvSpPr>
          <p:cNvPr id="24" name="投影片編號版面配置區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B9045-883D-4757-A1EC-B8750C7C477A}" type="slidenum">
              <a:rPr lang="zh-TW" altLang="en-US" smtClean="0"/>
              <a:pPr/>
              <a:t>1</a:t>
            </a:fld>
            <a:endParaRPr lang="zh-TW" altLang="en-US" dirty="0"/>
          </a:p>
        </p:txBody>
      </p:sp>
      <p:sp>
        <p:nvSpPr>
          <p:cNvPr id="22" name="TextBox 13"/>
          <p:cNvSpPr txBox="1"/>
          <p:nvPr/>
        </p:nvSpPr>
        <p:spPr>
          <a:xfrm>
            <a:off x="2185568" y="1318479"/>
            <a:ext cx="2400984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0"/>
              </a:lnSpc>
            </a:pPr>
            <a:r>
              <a:rPr lang="en-US" altLang="zh-TW" sz="2200" dirty="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Gamma</a:t>
            </a:r>
            <a:r>
              <a:rPr lang="zh-TW" altLang="en-US" sz="2200" dirty="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一站式教材</a:t>
            </a:r>
            <a:endParaRPr lang="en-US" sz="2200" dirty="0">
              <a:solidFill>
                <a:srgbClr val="000000"/>
              </a:solidFill>
              <a:latin typeface="芫荽"/>
              <a:ea typeface="芫荽"/>
              <a:cs typeface="芫荽"/>
              <a:sym typeface="芫荽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197" y="1867994"/>
            <a:ext cx="4917726" cy="238435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097" y="6563620"/>
            <a:ext cx="2785103" cy="156053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3" name="圖片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097" y="4648514"/>
            <a:ext cx="2785103" cy="155059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9" name="TextBox 17"/>
          <p:cNvSpPr txBox="1"/>
          <p:nvPr/>
        </p:nvSpPr>
        <p:spPr>
          <a:xfrm>
            <a:off x="514008" y="8353808"/>
            <a:ext cx="5829984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altLang="zh-TW" dirty="0">
                <a:solidFill>
                  <a:srgbClr val="002060"/>
                </a:solidFill>
                <a:latin typeface="芫荽"/>
                <a:ea typeface="芫荽"/>
                <a:cs typeface="芫荽"/>
                <a:sym typeface="芫荽"/>
              </a:rPr>
              <a:t>※</a:t>
            </a:r>
            <a:r>
              <a:rPr lang="zh-TW" altLang="en-US" dirty="0">
                <a:solidFill>
                  <a:srgbClr val="002060"/>
                </a:solidFill>
                <a:latin typeface="芫荽"/>
                <a:ea typeface="芫荽"/>
                <a:cs typeface="芫荽"/>
                <a:sym typeface="芫荽"/>
              </a:rPr>
              <a:t>「</a:t>
            </a:r>
            <a:r>
              <a:rPr lang="en-US" altLang="zh-TW" dirty="0">
                <a:solidFill>
                  <a:srgbClr val="002060"/>
                </a:solidFill>
                <a:latin typeface="芫荽"/>
                <a:ea typeface="芫荽"/>
                <a:cs typeface="芫荽"/>
                <a:sym typeface="芫荽"/>
              </a:rPr>
              <a:t>Gamma</a:t>
            </a:r>
            <a:r>
              <a:rPr lang="zh-TW" altLang="en-US" dirty="0">
                <a:solidFill>
                  <a:srgbClr val="002060"/>
                </a:solidFill>
                <a:latin typeface="芫荽"/>
                <a:ea typeface="芫荽"/>
                <a:cs typeface="芫荽"/>
                <a:sym typeface="芫荽"/>
              </a:rPr>
              <a:t>一站式教材」與「</a:t>
            </a:r>
            <a:r>
              <a:rPr lang="en-US" altLang="zh-TW" dirty="0" err="1">
                <a:solidFill>
                  <a:srgbClr val="002060"/>
                </a:solidFill>
                <a:latin typeface="芫荽"/>
                <a:ea typeface="芫荽"/>
                <a:cs typeface="芫荽"/>
                <a:sym typeface="芫荽"/>
              </a:rPr>
              <a:t>上課簡報</a:t>
            </a:r>
            <a:r>
              <a:rPr lang="zh-TW" altLang="en-US" dirty="0">
                <a:solidFill>
                  <a:srgbClr val="002060"/>
                </a:solidFill>
                <a:latin typeface="芫荽"/>
                <a:ea typeface="芫荽"/>
                <a:cs typeface="芫荽"/>
                <a:sym typeface="芫荽"/>
              </a:rPr>
              <a:t>」的內容相同。</a:t>
            </a:r>
            <a:endParaRPr lang="en-US" altLang="zh-TW" dirty="0">
              <a:solidFill>
                <a:srgbClr val="002060"/>
              </a:solidFill>
              <a:latin typeface="芫荽"/>
              <a:ea typeface="芫荽"/>
              <a:cs typeface="芫荽"/>
              <a:sym typeface="芫荽"/>
            </a:endParaRPr>
          </a:p>
          <a:p>
            <a:r>
              <a:rPr lang="zh-TW" altLang="en-US" dirty="0">
                <a:solidFill>
                  <a:srgbClr val="002060"/>
                </a:solidFill>
                <a:latin typeface="芫荽"/>
                <a:ea typeface="芫荽"/>
                <a:cs typeface="芫荽"/>
                <a:sym typeface="芫荽"/>
              </a:rPr>
              <a:t>    建議教師們使用</a:t>
            </a:r>
            <a:r>
              <a:rPr lang="en-US" altLang="zh-TW" dirty="0">
                <a:solidFill>
                  <a:srgbClr val="002060"/>
                </a:solidFill>
                <a:latin typeface="芫荽"/>
                <a:ea typeface="芫荽"/>
                <a:cs typeface="芫荽"/>
                <a:sym typeface="芫荽"/>
              </a:rPr>
              <a:t>Gamma</a:t>
            </a:r>
            <a:r>
              <a:rPr lang="zh-TW" altLang="en-US" dirty="0">
                <a:solidFill>
                  <a:srgbClr val="002060"/>
                </a:solidFill>
                <a:latin typeface="芫荽"/>
                <a:ea typeface="芫荽"/>
                <a:cs typeface="芫荽"/>
                <a:sym typeface="芫荽"/>
              </a:rPr>
              <a:t>一站式教材上課，感受一下互</a:t>
            </a:r>
            <a:endParaRPr lang="en-US" altLang="zh-TW" dirty="0">
              <a:solidFill>
                <a:srgbClr val="002060"/>
              </a:solidFill>
              <a:latin typeface="芫荽"/>
              <a:ea typeface="芫荽"/>
              <a:cs typeface="芫荽"/>
              <a:sym typeface="芫荽"/>
            </a:endParaRPr>
          </a:p>
          <a:p>
            <a:r>
              <a:rPr lang="zh-TW" altLang="en-US" dirty="0">
                <a:solidFill>
                  <a:srgbClr val="002060"/>
                </a:solidFill>
                <a:latin typeface="芫荽"/>
                <a:ea typeface="芫荽"/>
                <a:cs typeface="芫荽"/>
                <a:sym typeface="芫荽"/>
              </a:rPr>
              <a:t>    動式簡報帶來的新教學體驗！</a:t>
            </a:r>
            <a:endParaRPr lang="en-US" dirty="0">
              <a:solidFill>
                <a:srgbClr val="002060"/>
              </a:solidFill>
              <a:latin typeface="芫荽"/>
              <a:ea typeface="芫荽"/>
              <a:cs typeface="芫荽"/>
              <a:sym typeface="芫荽"/>
            </a:endParaRPr>
          </a:p>
        </p:txBody>
      </p:sp>
    </p:spTree>
    <p:extLst>
      <p:ext uri="{BB962C8B-B14F-4D97-AF65-F5344CB8AC3E}">
        <p14:creationId xmlns:p14="http://schemas.microsoft.com/office/powerpoint/2010/main" val="38605928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24"/>
          <p:cNvSpPr txBox="1"/>
          <p:nvPr/>
        </p:nvSpPr>
        <p:spPr>
          <a:xfrm>
            <a:off x="3429001" y="1109830"/>
            <a:ext cx="2535640" cy="11926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00"/>
              </a:lnSpc>
            </a:pPr>
            <a:r>
              <a:rPr lang="en-US" sz="2200" dirty="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【</a:t>
            </a:r>
            <a:r>
              <a:rPr lang="en-US" sz="2200" dirty="0" err="1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課堂活動設計單</a:t>
            </a:r>
            <a:r>
              <a:rPr lang="en-US" sz="2200" dirty="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】</a:t>
            </a:r>
          </a:p>
          <a:p>
            <a:pPr algn="ctr">
              <a:lnSpc>
                <a:spcPts val="3100"/>
              </a:lnSpc>
            </a:pPr>
            <a:r>
              <a:rPr lang="en-US" sz="2200" dirty="0" err="1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注音版PPT</a:t>
            </a:r>
            <a:r>
              <a:rPr lang="en-US" sz="2200" dirty="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  1份</a:t>
            </a:r>
          </a:p>
          <a:p>
            <a:pPr algn="ctr">
              <a:lnSpc>
                <a:spcPts val="3100"/>
              </a:lnSpc>
            </a:pPr>
            <a:r>
              <a:rPr lang="en-US" sz="2200" dirty="0" err="1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注音版PDF</a:t>
            </a:r>
            <a:r>
              <a:rPr lang="en-US" sz="2200" dirty="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  1份</a:t>
            </a:r>
          </a:p>
        </p:txBody>
      </p:sp>
      <p:sp>
        <p:nvSpPr>
          <p:cNvPr id="20" name="TextBox 25"/>
          <p:cNvSpPr txBox="1"/>
          <p:nvPr/>
        </p:nvSpPr>
        <p:spPr>
          <a:xfrm>
            <a:off x="3496329" y="3448189"/>
            <a:ext cx="2400984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0"/>
              </a:lnSpc>
            </a:pPr>
            <a:r>
              <a:rPr lang="en-US" sz="2200" dirty="0" err="1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漢拼版PPT</a:t>
            </a:r>
            <a:r>
              <a:rPr lang="en-US" sz="2200" dirty="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  1份</a:t>
            </a:r>
          </a:p>
          <a:p>
            <a:pPr algn="ctr">
              <a:lnSpc>
                <a:spcPts val="3100"/>
              </a:lnSpc>
            </a:pPr>
            <a:r>
              <a:rPr lang="en-US" sz="2200" dirty="0" err="1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漢拼版PDF</a:t>
            </a:r>
            <a:r>
              <a:rPr lang="en-US" sz="2200" dirty="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  1份</a:t>
            </a:r>
          </a:p>
        </p:txBody>
      </p:sp>
      <p:pic>
        <p:nvPicPr>
          <p:cNvPr id="21" name="圖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46" y="5367806"/>
            <a:ext cx="5356309" cy="390734"/>
          </a:xfrm>
          <a:prstGeom prst="rect">
            <a:avLst/>
          </a:prstGeom>
        </p:spPr>
      </p:pic>
      <p:sp>
        <p:nvSpPr>
          <p:cNvPr id="24" name="投影片編號版面配置區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B9045-883D-4757-A1EC-B8750C7C477A}" type="slidenum">
              <a:rPr lang="zh-TW" altLang="en-US" smtClean="0"/>
              <a:pPr/>
              <a:t>2</a:t>
            </a:fld>
            <a:endParaRPr lang="zh-TW" altLang="en-US" dirty="0"/>
          </a:p>
        </p:txBody>
      </p:sp>
      <p:pic>
        <p:nvPicPr>
          <p:cNvPr id="22" name="圖片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5321" y="726779"/>
            <a:ext cx="1308195" cy="188961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6" name="圖片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5321" y="2946524"/>
            <a:ext cx="1297341" cy="187393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7" name="Google Shape;95;p2">
            <a:extLst>
              <a:ext uri="{FF2B5EF4-FFF2-40B4-BE49-F238E27FC236}">
                <a16:creationId xmlns:a16="http://schemas.microsoft.com/office/drawing/2014/main" id="{368E3596-91D3-6BFC-5E93-D1CA53291973}"/>
              </a:ext>
            </a:extLst>
          </p:cNvPr>
          <p:cNvSpPr txBox="1"/>
          <p:nvPr/>
        </p:nvSpPr>
        <p:spPr>
          <a:xfrm>
            <a:off x="3797300" y="6104180"/>
            <a:ext cx="2400984" cy="2386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40909"/>
              </a:lnSpc>
            </a:pPr>
            <a:r>
              <a:rPr lang="zh-TW" sz="2200" b="0" i="0" u="none" strike="noStrike" cap="none" dirty="0">
                <a:solidFill>
                  <a:srgbClr val="000000"/>
                </a:solidFill>
                <a:latin typeface="芫荽" pitchFamily="2" charset="-120"/>
                <a:ea typeface="芫荽" pitchFamily="2" charset="-120"/>
                <a:cs typeface="芫荽" pitchFamily="2" charset="-120"/>
                <a:sym typeface="Arial"/>
              </a:rPr>
              <a:t>【</a:t>
            </a:r>
            <a:r>
              <a:rPr lang="zh-TW" altLang="en-US" sz="2200" dirty="0">
                <a:latin typeface="芫荽" pitchFamily="2" charset="-120"/>
                <a:ea typeface="芫荽" pitchFamily="2" charset="-120"/>
                <a:cs typeface="芫荽" pitchFamily="2" charset="-120"/>
              </a:rPr>
              <a:t>補充教材</a:t>
            </a:r>
            <a:r>
              <a:rPr lang="zh-TW" sz="2200" b="0" i="0" u="none" strike="noStrike" cap="none" dirty="0">
                <a:solidFill>
                  <a:srgbClr val="000000"/>
                </a:solidFill>
                <a:latin typeface="芫荽" pitchFamily="2" charset="-120"/>
                <a:ea typeface="芫荽" pitchFamily="2" charset="-120"/>
                <a:cs typeface="芫荽" pitchFamily="2" charset="-120"/>
                <a:sym typeface="Arial"/>
              </a:rPr>
              <a:t>】</a:t>
            </a:r>
            <a:endParaRPr lang="en-US" altLang="zh-TW" sz="2200" b="0" i="0" u="none" strike="noStrike" cap="none" dirty="0">
              <a:solidFill>
                <a:srgbClr val="000000"/>
              </a:solidFill>
              <a:latin typeface="芫荽" pitchFamily="2" charset="-120"/>
              <a:ea typeface="芫荽" pitchFamily="2" charset="-120"/>
              <a:cs typeface="芫荽" pitchFamily="2" charset="-120"/>
              <a:sym typeface="Arial"/>
            </a:endParaRPr>
          </a:p>
          <a:p>
            <a:pPr lvl="0" algn="ctr">
              <a:lnSpc>
                <a:spcPct val="140909"/>
              </a:lnSpc>
            </a:pPr>
            <a:r>
              <a:rPr lang="zh-TW" altLang="en-US" sz="2200" dirty="0">
                <a:latin typeface="芫荽" pitchFamily="2" charset="-120"/>
                <a:ea typeface="芫荽" pitchFamily="2" charset="-120"/>
                <a:cs typeface="芫荽" pitchFamily="2" charset="-120"/>
              </a:rPr>
              <a:t>課堂活動操作指南</a:t>
            </a:r>
            <a:endParaRPr lang="en-US" altLang="zh-TW" sz="2200" dirty="0">
              <a:latin typeface="芫荽" pitchFamily="2" charset="-120"/>
              <a:ea typeface="芫荽" pitchFamily="2" charset="-120"/>
              <a:cs typeface="芫荽" pitchFamily="2" charset="-120"/>
            </a:endParaRPr>
          </a:p>
          <a:p>
            <a:pPr lvl="0" algn="ctr">
              <a:lnSpc>
                <a:spcPct val="140909"/>
              </a:lnSpc>
            </a:pPr>
            <a:r>
              <a:rPr lang="en-US" sz="2200" dirty="0">
                <a:latin typeface="芫荽" pitchFamily="2" charset="-120"/>
                <a:ea typeface="芫荽" pitchFamily="2" charset="-120"/>
                <a:cs typeface="芫荽" pitchFamily="2" charset="-120"/>
              </a:rPr>
              <a:t>[</a:t>
            </a:r>
            <a:r>
              <a:rPr lang="zh-TW" altLang="en-US" sz="2200" dirty="0">
                <a:latin typeface="芫荽" pitchFamily="2" charset="-120"/>
                <a:ea typeface="芫荽" pitchFamily="2" charset="-120"/>
                <a:cs typeface="芫荽" pitchFamily="2" charset="-120"/>
              </a:rPr>
              <a:t>神明業務辦事處</a:t>
            </a:r>
            <a:r>
              <a:rPr lang="en-US" sz="2200" dirty="0">
                <a:latin typeface="芫荽" pitchFamily="2" charset="-120"/>
                <a:ea typeface="芫荽" pitchFamily="2" charset="-120"/>
                <a:cs typeface="芫荽" pitchFamily="2" charset="-120"/>
              </a:rPr>
              <a:t>]</a:t>
            </a:r>
            <a:endParaRPr sz="2200" dirty="0">
              <a:latin typeface="芫荽" pitchFamily="2" charset="-120"/>
              <a:ea typeface="芫荽" pitchFamily="2" charset="-120"/>
              <a:cs typeface="芫荽" pitchFamily="2" charset="-120"/>
            </a:endParaRPr>
          </a:p>
          <a:p>
            <a:pPr algn="ctr">
              <a:lnSpc>
                <a:spcPct val="140909"/>
              </a:lnSpc>
            </a:pPr>
            <a:r>
              <a:rPr lang="en-US" altLang="zh-TW" sz="2200" dirty="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Gamma</a:t>
            </a:r>
            <a:r>
              <a:rPr lang="zh-TW" altLang="en-US" sz="2200" dirty="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網頁</a:t>
            </a:r>
            <a:r>
              <a:rPr lang="en-US" altLang="zh-TW" sz="2200" dirty="0">
                <a:latin typeface="芫荽" pitchFamily="2" charset="-120"/>
                <a:ea typeface="芫荽" pitchFamily="2" charset="-120"/>
                <a:cs typeface="芫荽" pitchFamily="2" charset="-120"/>
              </a:rPr>
              <a:t>  1</a:t>
            </a:r>
            <a:r>
              <a:rPr lang="zh-TW" altLang="en-US" sz="2200" dirty="0">
                <a:latin typeface="芫荽" pitchFamily="2" charset="-120"/>
                <a:ea typeface="芫荽" pitchFamily="2" charset="-120"/>
                <a:cs typeface="芫荽" pitchFamily="2" charset="-120"/>
              </a:rPr>
              <a:t>式</a:t>
            </a:r>
          </a:p>
          <a:p>
            <a:pPr lvl="0" algn="ctr">
              <a:lnSpc>
                <a:spcPct val="140909"/>
              </a:lnSpc>
            </a:pPr>
            <a:r>
              <a:rPr lang="en-US" altLang="zh-TW" sz="2200" dirty="0">
                <a:latin typeface="芫荽" pitchFamily="2" charset="-120"/>
                <a:ea typeface="芫荽" pitchFamily="2" charset="-120"/>
                <a:cs typeface="芫荽" pitchFamily="2" charset="-120"/>
              </a:rPr>
              <a:t>PDF  </a:t>
            </a:r>
            <a:r>
              <a:rPr lang="zh-TW" altLang="en-US" sz="2200" dirty="0">
                <a:latin typeface="芫荽" pitchFamily="2" charset="-120"/>
                <a:ea typeface="芫荽" pitchFamily="2" charset="-120"/>
                <a:cs typeface="芫荽" pitchFamily="2" charset="-120"/>
              </a:rPr>
              <a:t>          </a:t>
            </a:r>
            <a:r>
              <a:rPr lang="en-US" altLang="zh-TW" sz="2200" dirty="0">
                <a:latin typeface="芫荽" pitchFamily="2" charset="-120"/>
                <a:ea typeface="芫荽" pitchFamily="2" charset="-120"/>
                <a:cs typeface="芫荽" pitchFamily="2" charset="-120"/>
              </a:rPr>
              <a:t>1</a:t>
            </a:r>
            <a:r>
              <a:rPr lang="zh-TW" altLang="en-US" sz="2200" dirty="0">
                <a:latin typeface="芫荽" pitchFamily="2" charset="-120"/>
                <a:ea typeface="芫荽" pitchFamily="2" charset="-120"/>
                <a:cs typeface="芫荽" pitchFamily="2" charset="-120"/>
              </a:rPr>
              <a:t>份</a:t>
            </a:r>
            <a:endParaRPr lang="en-US" altLang="zh-TW" sz="2200" dirty="0">
              <a:latin typeface="芫荽" pitchFamily="2" charset="-120"/>
              <a:ea typeface="芫荽" pitchFamily="2" charset="-120"/>
              <a:cs typeface="芫荽" pitchFamily="2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554" y="6513570"/>
            <a:ext cx="2757446" cy="174638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373538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投影片編號版面配置區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B9045-883D-4757-A1EC-B8750C7C477A}" type="slidenum">
              <a:rPr lang="zh-TW" altLang="en-US" smtClean="0"/>
              <a:pPr/>
              <a:t>3</a:t>
            </a:fld>
            <a:endParaRPr lang="zh-TW" altLang="en-US" dirty="0"/>
          </a:p>
        </p:txBody>
      </p:sp>
      <p:pic>
        <p:nvPicPr>
          <p:cNvPr id="22" name="圖片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5320" y="899624"/>
            <a:ext cx="1677789" cy="242347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3" name="Google Shape;95;p2">
            <a:extLst>
              <a:ext uri="{FF2B5EF4-FFF2-40B4-BE49-F238E27FC236}">
                <a16:creationId xmlns:a16="http://schemas.microsoft.com/office/drawing/2014/main" id="{368E3596-91D3-6BFC-5E93-D1CA53291973}"/>
              </a:ext>
            </a:extLst>
          </p:cNvPr>
          <p:cNvSpPr txBox="1"/>
          <p:nvPr/>
        </p:nvSpPr>
        <p:spPr>
          <a:xfrm>
            <a:off x="3429000" y="440550"/>
            <a:ext cx="2400984" cy="3341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40909"/>
              </a:lnSpc>
            </a:pPr>
            <a:r>
              <a:rPr lang="zh-TW" sz="2200" b="0" i="0" u="none" strike="noStrike" cap="none" dirty="0">
                <a:solidFill>
                  <a:srgbClr val="000000"/>
                </a:solidFill>
                <a:latin typeface="芫荽" pitchFamily="2" charset="-120"/>
                <a:ea typeface="芫荽" pitchFamily="2" charset="-120"/>
                <a:cs typeface="芫荽" pitchFamily="2" charset="-120"/>
                <a:sym typeface="Arial"/>
              </a:rPr>
              <a:t>【</a:t>
            </a:r>
            <a:r>
              <a:rPr lang="zh-TW" altLang="en-US" sz="2200" dirty="0">
                <a:latin typeface="芫荽" pitchFamily="2" charset="-120"/>
                <a:ea typeface="芫荽" pitchFamily="2" charset="-120"/>
                <a:cs typeface="芫荽" pitchFamily="2" charset="-120"/>
              </a:rPr>
              <a:t>補充教材</a:t>
            </a:r>
            <a:r>
              <a:rPr lang="zh-TW" sz="2200" b="0" i="0" u="none" strike="noStrike" cap="none" dirty="0">
                <a:solidFill>
                  <a:srgbClr val="000000"/>
                </a:solidFill>
                <a:latin typeface="芫荽" pitchFamily="2" charset="-120"/>
                <a:ea typeface="芫荽" pitchFamily="2" charset="-120"/>
                <a:cs typeface="芫荽" pitchFamily="2" charset="-120"/>
                <a:sym typeface="Arial"/>
              </a:rPr>
              <a:t>】</a:t>
            </a:r>
            <a:endParaRPr lang="en-US" altLang="zh-TW" sz="2200" b="0" i="0" u="none" strike="noStrike" cap="none" dirty="0">
              <a:solidFill>
                <a:srgbClr val="000000"/>
              </a:solidFill>
              <a:latin typeface="芫荽" pitchFamily="2" charset="-120"/>
              <a:ea typeface="芫荽" pitchFamily="2" charset="-120"/>
              <a:cs typeface="芫荽" pitchFamily="2" charset="-120"/>
              <a:sym typeface="Arial"/>
            </a:endParaRPr>
          </a:p>
          <a:p>
            <a:pPr lvl="0" algn="ctr">
              <a:lnSpc>
                <a:spcPct val="140909"/>
              </a:lnSpc>
            </a:pPr>
            <a:r>
              <a:rPr lang="zh-TW" altLang="en-US" sz="2200" dirty="0">
                <a:latin typeface="芫荽" pitchFamily="2" charset="-120"/>
                <a:ea typeface="芫荽" pitchFamily="2" charset="-120"/>
                <a:cs typeface="芫荽" pitchFamily="2" charset="-120"/>
              </a:rPr>
              <a:t>課堂活動設計單</a:t>
            </a:r>
            <a:endParaRPr lang="en-US" altLang="zh-TW" sz="2200" dirty="0">
              <a:latin typeface="芫荽" pitchFamily="2" charset="-120"/>
              <a:ea typeface="芫荽" pitchFamily="2" charset="-120"/>
              <a:cs typeface="芫荽" pitchFamily="2" charset="-120"/>
            </a:endParaRPr>
          </a:p>
          <a:p>
            <a:pPr lvl="0" algn="ctr">
              <a:lnSpc>
                <a:spcPct val="140909"/>
              </a:lnSpc>
            </a:pPr>
            <a:r>
              <a:rPr lang="en-US" sz="2200" dirty="0">
                <a:latin typeface="芫荽" pitchFamily="2" charset="-120"/>
                <a:ea typeface="芫荽" pitchFamily="2" charset="-120"/>
                <a:cs typeface="芫荽" pitchFamily="2" charset="-120"/>
              </a:rPr>
              <a:t>[</a:t>
            </a:r>
            <a:r>
              <a:rPr lang="zh-TW" altLang="en-US" sz="2200" dirty="0">
                <a:latin typeface="芫荽" pitchFamily="2" charset="-120"/>
                <a:ea typeface="芫荽" pitchFamily="2" charset="-120"/>
                <a:cs typeface="芫荽" pitchFamily="2" charset="-120"/>
              </a:rPr>
              <a:t>現成祈願籤</a:t>
            </a:r>
            <a:r>
              <a:rPr lang="en-US" sz="2200" dirty="0">
                <a:latin typeface="芫荽" pitchFamily="2" charset="-120"/>
                <a:ea typeface="芫荽" pitchFamily="2" charset="-120"/>
                <a:cs typeface="芫荽" pitchFamily="2" charset="-120"/>
              </a:rPr>
              <a:t>]</a:t>
            </a:r>
            <a:endParaRPr sz="2200" dirty="0">
              <a:latin typeface="芫荽" pitchFamily="2" charset="-120"/>
              <a:ea typeface="芫荽" pitchFamily="2" charset="-120"/>
              <a:cs typeface="芫荽" pitchFamily="2" charset="-120"/>
            </a:endParaRPr>
          </a:p>
          <a:p>
            <a:pPr lvl="0" algn="ctr">
              <a:lnSpc>
                <a:spcPct val="140909"/>
              </a:lnSpc>
            </a:pPr>
            <a:r>
              <a:rPr lang="zh-TW" altLang="en-US" sz="2200" dirty="0">
                <a:latin typeface="芫荽" pitchFamily="2" charset="-120"/>
                <a:ea typeface="芫荽" pitchFamily="2" charset="-120"/>
                <a:cs typeface="芫荽" pitchFamily="2" charset="-120"/>
              </a:rPr>
              <a:t>注音版</a:t>
            </a:r>
            <a:r>
              <a:rPr lang="en-US" altLang="zh-TW" sz="2200" dirty="0">
                <a:latin typeface="芫荽" pitchFamily="2" charset="-120"/>
                <a:ea typeface="芫荽" pitchFamily="2" charset="-120"/>
                <a:cs typeface="芫荽" pitchFamily="2" charset="-120"/>
              </a:rPr>
              <a:t>PPT  1</a:t>
            </a:r>
            <a:r>
              <a:rPr lang="zh-TW" altLang="en-US" sz="2200" dirty="0">
                <a:latin typeface="芫荽" pitchFamily="2" charset="-120"/>
                <a:ea typeface="芫荽" pitchFamily="2" charset="-120"/>
                <a:cs typeface="芫荽" pitchFamily="2" charset="-120"/>
              </a:rPr>
              <a:t>份</a:t>
            </a:r>
          </a:p>
          <a:p>
            <a:pPr lvl="0" algn="ctr">
              <a:lnSpc>
                <a:spcPct val="140909"/>
              </a:lnSpc>
            </a:pPr>
            <a:r>
              <a:rPr lang="zh-TW" altLang="en-US" sz="2200" dirty="0">
                <a:latin typeface="芫荽" pitchFamily="2" charset="-120"/>
                <a:ea typeface="芫荽" pitchFamily="2" charset="-120"/>
                <a:cs typeface="芫荽" pitchFamily="2" charset="-120"/>
              </a:rPr>
              <a:t>注音版</a:t>
            </a:r>
            <a:r>
              <a:rPr lang="en-US" altLang="zh-TW" sz="2200" dirty="0">
                <a:latin typeface="芫荽" pitchFamily="2" charset="-120"/>
                <a:ea typeface="芫荽" pitchFamily="2" charset="-120"/>
                <a:cs typeface="芫荽" pitchFamily="2" charset="-120"/>
              </a:rPr>
              <a:t>PDF  1</a:t>
            </a:r>
            <a:r>
              <a:rPr lang="zh-TW" altLang="en-US" sz="2200" dirty="0">
                <a:latin typeface="芫荽" pitchFamily="2" charset="-120"/>
                <a:ea typeface="芫荽" pitchFamily="2" charset="-120"/>
                <a:cs typeface="芫荽" pitchFamily="2" charset="-120"/>
              </a:rPr>
              <a:t>份</a:t>
            </a:r>
            <a:endParaRPr lang="en-US" altLang="zh-TW" sz="2200" dirty="0">
              <a:latin typeface="芫荽" pitchFamily="2" charset="-120"/>
              <a:ea typeface="芫荽" pitchFamily="2" charset="-120"/>
              <a:cs typeface="芫荽" pitchFamily="2" charset="-120"/>
            </a:endParaRPr>
          </a:p>
          <a:p>
            <a:pPr marL="0" marR="0" lvl="0" indent="0" algn="ctr" rtl="0">
              <a:lnSpc>
                <a:spcPct val="1409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200" b="0" i="0" u="none" strike="noStrike" cap="none" dirty="0">
                <a:solidFill>
                  <a:srgbClr val="000000"/>
                </a:solidFill>
                <a:latin typeface="芫荽" pitchFamily="2" charset="-120"/>
                <a:ea typeface="芫荽" pitchFamily="2" charset="-120"/>
                <a:cs typeface="芫荽" pitchFamily="2" charset="-120"/>
                <a:sym typeface="Arial"/>
              </a:rPr>
              <a:t>漢拼版</a:t>
            </a:r>
            <a:r>
              <a:rPr lang="en-US" altLang="zh-TW" sz="2200" dirty="0">
                <a:solidFill>
                  <a:srgbClr val="000000"/>
                </a:solidFill>
                <a:latin typeface="芫荽" pitchFamily="2" charset="-120"/>
                <a:ea typeface="芫荽" pitchFamily="2" charset="-120"/>
                <a:cs typeface="芫荽" pitchFamily="2" charset="-120"/>
                <a:sym typeface="Arial"/>
              </a:rPr>
              <a:t>PPT </a:t>
            </a:r>
            <a:r>
              <a:rPr lang="en-US" altLang="zh-TW" sz="2200" b="0" i="0" u="none" strike="noStrike" cap="none" dirty="0">
                <a:solidFill>
                  <a:srgbClr val="000000"/>
                </a:solidFill>
                <a:latin typeface="芫荽" pitchFamily="2" charset="-120"/>
                <a:ea typeface="芫荽" pitchFamily="2" charset="-120"/>
                <a:cs typeface="芫荽" pitchFamily="2" charset="-120"/>
                <a:sym typeface="Arial"/>
              </a:rPr>
              <a:t> 1</a:t>
            </a:r>
            <a:r>
              <a:rPr lang="zh-TW" altLang="en-US" sz="2200" b="0" i="0" u="none" strike="noStrike" cap="none" dirty="0">
                <a:solidFill>
                  <a:srgbClr val="000000"/>
                </a:solidFill>
                <a:latin typeface="芫荽" pitchFamily="2" charset="-120"/>
                <a:ea typeface="芫荽" pitchFamily="2" charset="-120"/>
                <a:cs typeface="芫荽" pitchFamily="2" charset="-120"/>
                <a:sym typeface="Arial"/>
              </a:rPr>
              <a:t>份</a:t>
            </a:r>
            <a:endParaRPr lang="zh-TW" altLang="en-US" sz="2200" dirty="0">
              <a:latin typeface="芫荽" pitchFamily="2" charset="-120"/>
              <a:ea typeface="芫荽" pitchFamily="2" charset="-120"/>
              <a:cs typeface="芫荽" pitchFamily="2" charset="-120"/>
            </a:endParaRPr>
          </a:p>
          <a:p>
            <a:pPr marL="0" marR="0" lvl="0" indent="0" algn="ctr" rtl="0">
              <a:lnSpc>
                <a:spcPct val="1409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200" b="0" i="0" u="none" strike="noStrike" cap="none" dirty="0">
                <a:solidFill>
                  <a:srgbClr val="000000"/>
                </a:solidFill>
                <a:latin typeface="芫荽" pitchFamily="2" charset="-120"/>
                <a:ea typeface="芫荽" pitchFamily="2" charset="-120"/>
                <a:cs typeface="芫荽" pitchFamily="2" charset="-120"/>
                <a:sym typeface="Arial"/>
              </a:rPr>
              <a:t>漢拼版</a:t>
            </a:r>
            <a:r>
              <a:rPr lang="en-US" altLang="zh-TW" sz="2200" b="0" i="0" u="none" strike="noStrike" cap="none" dirty="0">
                <a:solidFill>
                  <a:srgbClr val="000000"/>
                </a:solidFill>
                <a:latin typeface="芫荽" pitchFamily="2" charset="-120"/>
                <a:ea typeface="芫荽" pitchFamily="2" charset="-120"/>
                <a:cs typeface="芫荽" pitchFamily="2" charset="-120"/>
                <a:sym typeface="Arial"/>
              </a:rPr>
              <a:t>PDF  1</a:t>
            </a:r>
            <a:r>
              <a:rPr lang="zh-TW" altLang="en-US" sz="2200" b="0" i="0" u="none" strike="noStrike" cap="none" dirty="0">
                <a:solidFill>
                  <a:srgbClr val="000000"/>
                </a:solidFill>
                <a:latin typeface="芫荽" pitchFamily="2" charset="-120"/>
                <a:ea typeface="芫荽" pitchFamily="2" charset="-120"/>
                <a:cs typeface="芫荽" pitchFamily="2" charset="-120"/>
                <a:sym typeface="Arial"/>
              </a:rPr>
              <a:t>份</a:t>
            </a:r>
            <a:endParaRPr lang="zh-TW" altLang="en-US" sz="2200" dirty="0">
              <a:latin typeface="芫荽" pitchFamily="2" charset="-120"/>
              <a:ea typeface="芫荽" pitchFamily="2" charset="-120"/>
              <a:cs typeface="芫荽" pitchFamily="2" charset="-120"/>
            </a:endParaRPr>
          </a:p>
        </p:txBody>
      </p:sp>
      <p:pic>
        <p:nvPicPr>
          <p:cNvPr id="24" name="圖片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5321" y="4117021"/>
            <a:ext cx="1677789" cy="242347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5" name="Google Shape;95;p2">
            <a:extLst>
              <a:ext uri="{FF2B5EF4-FFF2-40B4-BE49-F238E27FC236}">
                <a16:creationId xmlns:a16="http://schemas.microsoft.com/office/drawing/2014/main" id="{368E3596-91D3-6BFC-5E93-D1CA53291973}"/>
              </a:ext>
            </a:extLst>
          </p:cNvPr>
          <p:cNvSpPr txBox="1"/>
          <p:nvPr/>
        </p:nvSpPr>
        <p:spPr>
          <a:xfrm>
            <a:off x="3429000" y="3896634"/>
            <a:ext cx="2400984" cy="2864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40909"/>
              </a:lnSpc>
            </a:pPr>
            <a:r>
              <a:rPr lang="zh-TW" altLang="en-US" sz="2200" dirty="0">
                <a:latin typeface="芫荽" pitchFamily="2" charset="-120"/>
                <a:ea typeface="芫荽" pitchFamily="2" charset="-120"/>
                <a:cs typeface="芫荽" pitchFamily="2" charset="-120"/>
              </a:rPr>
              <a:t>課堂活動設計單</a:t>
            </a:r>
            <a:endParaRPr lang="en-US" altLang="zh-TW" sz="2200" dirty="0">
              <a:latin typeface="芫荽" pitchFamily="2" charset="-120"/>
              <a:ea typeface="芫荽" pitchFamily="2" charset="-120"/>
              <a:cs typeface="芫荽" pitchFamily="2" charset="-120"/>
            </a:endParaRPr>
          </a:p>
          <a:p>
            <a:pPr lvl="0" algn="ctr">
              <a:lnSpc>
                <a:spcPct val="140909"/>
              </a:lnSpc>
            </a:pPr>
            <a:r>
              <a:rPr lang="en-US" sz="2200" dirty="0">
                <a:latin typeface="芫荽" pitchFamily="2" charset="-120"/>
                <a:ea typeface="芫荽" pitchFamily="2" charset="-120"/>
                <a:cs typeface="芫荽" pitchFamily="2" charset="-120"/>
              </a:rPr>
              <a:t>[</a:t>
            </a:r>
            <a:r>
              <a:rPr lang="zh-TW" altLang="en-US" sz="2200" dirty="0">
                <a:latin typeface="芫荽" pitchFamily="2" charset="-120"/>
                <a:ea typeface="芫荽" pitchFamily="2" charset="-120"/>
                <a:cs typeface="芫荽" pitchFamily="2" charset="-120"/>
              </a:rPr>
              <a:t>空白祈願籤</a:t>
            </a:r>
            <a:r>
              <a:rPr lang="en-US" sz="2200" dirty="0">
                <a:latin typeface="芫荽" pitchFamily="2" charset="-120"/>
                <a:ea typeface="芫荽" pitchFamily="2" charset="-120"/>
                <a:cs typeface="芫荽" pitchFamily="2" charset="-120"/>
              </a:rPr>
              <a:t>]</a:t>
            </a:r>
            <a:endParaRPr sz="2200" dirty="0">
              <a:latin typeface="芫荽" pitchFamily="2" charset="-120"/>
              <a:ea typeface="芫荽" pitchFamily="2" charset="-120"/>
              <a:cs typeface="芫荽" pitchFamily="2" charset="-120"/>
            </a:endParaRPr>
          </a:p>
          <a:p>
            <a:pPr lvl="0" algn="ctr">
              <a:lnSpc>
                <a:spcPct val="140909"/>
              </a:lnSpc>
            </a:pPr>
            <a:r>
              <a:rPr lang="zh-TW" altLang="en-US" sz="2200" dirty="0">
                <a:latin typeface="芫荽" pitchFamily="2" charset="-120"/>
                <a:ea typeface="芫荽" pitchFamily="2" charset="-120"/>
                <a:cs typeface="芫荽" pitchFamily="2" charset="-120"/>
              </a:rPr>
              <a:t>注音版</a:t>
            </a:r>
            <a:r>
              <a:rPr lang="en-US" altLang="zh-TW" sz="2200" dirty="0">
                <a:latin typeface="芫荽" pitchFamily="2" charset="-120"/>
                <a:ea typeface="芫荽" pitchFamily="2" charset="-120"/>
                <a:cs typeface="芫荽" pitchFamily="2" charset="-120"/>
              </a:rPr>
              <a:t>PPT  1</a:t>
            </a:r>
            <a:r>
              <a:rPr lang="zh-TW" altLang="en-US" sz="2200" dirty="0">
                <a:latin typeface="芫荽" pitchFamily="2" charset="-120"/>
                <a:ea typeface="芫荽" pitchFamily="2" charset="-120"/>
                <a:cs typeface="芫荽" pitchFamily="2" charset="-120"/>
              </a:rPr>
              <a:t>份</a:t>
            </a:r>
          </a:p>
          <a:p>
            <a:pPr lvl="0" algn="ctr">
              <a:lnSpc>
                <a:spcPct val="140909"/>
              </a:lnSpc>
            </a:pPr>
            <a:r>
              <a:rPr lang="zh-TW" altLang="en-US" sz="2200" dirty="0">
                <a:latin typeface="芫荽" pitchFamily="2" charset="-120"/>
                <a:ea typeface="芫荽" pitchFamily="2" charset="-120"/>
                <a:cs typeface="芫荽" pitchFamily="2" charset="-120"/>
              </a:rPr>
              <a:t>注音版</a:t>
            </a:r>
            <a:r>
              <a:rPr lang="en-US" altLang="zh-TW" sz="2200" dirty="0">
                <a:latin typeface="芫荽" pitchFamily="2" charset="-120"/>
                <a:ea typeface="芫荽" pitchFamily="2" charset="-120"/>
                <a:cs typeface="芫荽" pitchFamily="2" charset="-120"/>
              </a:rPr>
              <a:t>PDF  1</a:t>
            </a:r>
            <a:r>
              <a:rPr lang="zh-TW" altLang="en-US" sz="2200" dirty="0">
                <a:latin typeface="芫荽" pitchFamily="2" charset="-120"/>
                <a:ea typeface="芫荽" pitchFamily="2" charset="-120"/>
                <a:cs typeface="芫荽" pitchFamily="2" charset="-120"/>
              </a:rPr>
              <a:t>份</a:t>
            </a:r>
            <a:endParaRPr lang="en-US" altLang="zh-TW" sz="2200" dirty="0">
              <a:latin typeface="芫荽" pitchFamily="2" charset="-120"/>
              <a:ea typeface="芫荽" pitchFamily="2" charset="-120"/>
              <a:cs typeface="芫荽" pitchFamily="2" charset="-120"/>
            </a:endParaRPr>
          </a:p>
          <a:p>
            <a:pPr marL="0" marR="0" lvl="0" indent="0" algn="ctr" rtl="0">
              <a:lnSpc>
                <a:spcPct val="1409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200" b="0" i="0" u="none" strike="noStrike" cap="none" dirty="0">
                <a:solidFill>
                  <a:srgbClr val="000000"/>
                </a:solidFill>
                <a:latin typeface="芫荽" pitchFamily="2" charset="-120"/>
                <a:ea typeface="芫荽" pitchFamily="2" charset="-120"/>
                <a:cs typeface="芫荽" pitchFamily="2" charset="-120"/>
                <a:sym typeface="Arial"/>
              </a:rPr>
              <a:t>漢拼版</a:t>
            </a:r>
            <a:r>
              <a:rPr lang="en-US" altLang="zh-TW" sz="2200" dirty="0">
                <a:solidFill>
                  <a:srgbClr val="000000"/>
                </a:solidFill>
                <a:latin typeface="芫荽" pitchFamily="2" charset="-120"/>
                <a:ea typeface="芫荽" pitchFamily="2" charset="-120"/>
                <a:cs typeface="芫荽" pitchFamily="2" charset="-120"/>
                <a:sym typeface="Arial"/>
              </a:rPr>
              <a:t>PPT </a:t>
            </a:r>
            <a:r>
              <a:rPr lang="en-US" altLang="zh-TW" sz="2200" b="0" i="0" u="none" strike="noStrike" cap="none" dirty="0">
                <a:solidFill>
                  <a:srgbClr val="000000"/>
                </a:solidFill>
                <a:latin typeface="芫荽" pitchFamily="2" charset="-120"/>
                <a:ea typeface="芫荽" pitchFamily="2" charset="-120"/>
                <a:cs typeface="芫荽" pitchFamily="2" charset="-120"/>
                <a:sym typeface="Arial"/>
              </a:rPr>
              <a:t> 1</a:t>
            </a:r>
            <a:r>
              <a:rPr lang="zh-TW" altLang="en-US" sz="2200" b="0" i="0" u="none" strike="noStrike" cap="none" dirty="0">
                <a:solidFill>
                  <a:srgbClr val="000000"/>
                </a:solidFill>
                <a:latin typeface="芫荽" pitchFamily="2" charset="-120"/>
                <a:ea typeface="芫荽" pitchFamily="2" charset="-120"/>
                <a:cs typeface="芫荽" pitchFamily="2" charset="-120"/>
                <a:sym typeface="Arial"/>
              </a:rPr>
              <a:t>份</a:t>
            </a:r>
            <a:endParaRPr lang="zh-TW" altLang="en-US" sz="2200" dirty="0">
              <a:latin typeface="芫荽" pitchFamily="2" charset="-120"/>
              <a:ea typeface="芫荽" pitchFamily="2" charset="-120"/>
              <a:cs typeface="芫荽" pitchFamily="2" charset="-120"/>
            </a:endParaRPr>
          </a:p>
          <a:p>
            <a:pPr marL="0" marR="0" lvl="0" indent="0" algn="ctr" rtl="0">
              <a:lnSpc>
                <a:spcPct val="1409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200" b="0" i="0" u="none" strike="noStrike" cap="none" dirty="0">
                <a:solidFill>
                  <a:srgbClr val="000000"/>
                </a:solidFill>
                <a:latin typeface="芫荽" pitchFamily="2" charset="-120"/>
                <a:ea typeface="芫荽" pitchFamily="2" charset="-120"/>
                <a:cs typeface="芫荽" pitchFamily="2" charset="-120"/>
                <a:sym typeface="Arial"/>
              </a:rPr>
              <a:t>漢拼版</a:t>
            </a:r>
            <a:r>
              <a:rPr lang="en-US" altLang="zh-TW" sz="2200" b="0" i="0" u="none" strike="noStrike" cap="none" dirty="0">
                <a:solidFill>
                  <a:srgbClr val="000000"/>
                </a:solidFill>
                <a:latin typeface="芫荽" pitchFamily="2" charset="-120"/>
                <a:ea typeface="芫荽" pitchFamily="2" charset="-120"/>
                <a:cs typeface="芫荽" pitchFamily="2" charset="-120"/>
                <a:sym typeface="Arial"/>
              </a:rPr>
              <a:t>PDF  1</a:t>
            </a:r>
            <a:r>
              <a:rPr lang="zh-TW" altLang="en-US" sz="2200" b="0" i="0" u="none" strike="noStrike" cap="none" dirty="0">
                <a:solidFill>
                  <a:srgbClr val="000000"/>
                </a:solidFill>
                <a:latin typeface="芫荽" pitchFamily="2" charset="-120"/>
                <a:ea typeface="芫荽" pitchFamily="2" charset="-120"/>
                <a:cs typeface="芫荽" pitchFamily="2" charset="-120"/>
                <a:sym typeface="Arial"/>
              </a:rPr>
              <a:t>份</a:t>
            </a:r>
            <a:endParaRPr lang="zh-TW" altLang="en-US" sz="2200" dirty="0">
              <a:latin typeface="芫荽" pitchFamily="2" charset="-120"/>
              <a:ea typeface="芫荽" pitchFamily="2" charset="-120"/>
              <a:cs typeface="芫荽" pitchFamily="2" charset="-120"/>
            </a:endParaRPr>
          </a:p>
        </p:txBody>
      </p:sp>
      <p:sp>
        <p:nvSpPr>
          <p:cNvPr id="26" name="Google Shape;95;p2">
            <a:extLst>
              <a:ext uri="{FF2B5EF4-FFF2-40B4-BE49-F238E27FC236}">
                <a16:creationId xmlns:a16="http://schemas.microsoft.com/office/drawing/2014/main" id="{368E3596-91D3-6BFC-5E93-D1CA53291973}"/>
              </a:ext>
            </a:extLst>
          </p:cNvPr>
          <p:cNvSpPr txBox="1"/>
          <p:nvPr/>
        </p:nvSpPr>
        <p:spPr>
          <a:xfrm>
            <a:off x="3429000" y="6956304"/>
            <a:ext cx="3073400" cy="2386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909"/>
              </a:lnSpc>
            </a:pPr>
            <a:r>
              <a:rPr lang="zh-TW" altLang="zh-TW" sz="2200" dirty="0">
                <a:solidFill>
                  <a:srgbClr val="000000"/>
                </a:solidFill>
                <a:latin typeface="芫荽" pitchFamily="2" charset="-120"/>
                <a:ea typeface="芫荽" pitchFamily="2" charset="-120"/>
                <a:cs typeface="芫荽" pitchFamily="2" charset="-120"/>
                <a:sym typeface="Arial"/>
              </a:rPr>
              <a:t>【</a:t>
            </a:r>
            <a:r>
              <a:rPr lang="zh-TW" altLang="en-US" sz="2200" dirty="0">
                <a:latin typeface="芫荽" pitchFamily="2" charset="-120"/>
                <a:ea typeface="芫荽" pitchFamily="2" charset="-120"/>
                <a:cs typeface="芫荽" pitchFamily="2" charset="-120"/>
              </a:rPr>
              <a:t>補充教材</a:t>
            </a:r>
            <a:r>
              <a:rPr lang="zh-TW" altLang="zh-TW" sz="2200" dirty="0">
                <a:solidFill>
                  <a:srgbClr val="000000"/>
                </a:solidFill>
                <a:latin typeface="芫荽" pitchFamily="2" charset="-120"/>
                <a:ea typeface="芫荽" pitchFamily="2" charset="-120"/>
                <a:cs typeface="芫荽" pitchFamily="2" charset="-120"/>
                <a:sym typeface="Arial"/>
              </a:rPr>
              <a:t>】</a:t>
            </a:r>
            <a:endParaRPr lang="en-US" altLang="zh-TW" sz="2200" dirty="0">
              <a:solidFill>
                <a:srgbClr val="000000"/>
              </a:solidFill>
              <a:latin typeface="芫荽" pitchFamily="2" charset="-120"/>
              <a:ea typeface="芫荽" pitchFamily="2" charset="-120"/>
              <a:cs typeface="芫荽" pitchFamily="2" charset="-120"/>
              <a:sym typeface="Arial"/>
            </a:endParaRPr>
          </a:p>
          <a:p>
            <a:pPr lvl="0" algn="ctr">
              <a:lnSpc>
                <a:spcPct val="140909"/>
              </a:lnSpc>
            </a:pPr>
            <a:r>
              <a:rPr lang="zh-TW" altLang="en-US" sz="2200" dirty="0">
                <a:latin typeface="芫荽" pitchFamily="2" charset="-120"/>
                <a:ea typeface="芫荽" pitchFamily="2" charset="-120"/>
                <a:cs typeface="芫荽" pitchFamily="2" charset="-120"/>
              </a:rPr>
              <a:t>自編教材指引</a:t>
            </a:r>
            <a:endParaRPr lang="en-US" altLang="zh-TW" sz="2200" dirty="0">
              <a:latin typeface="芫荽" pitchFamily="2" charset="-120"/>
              <a:ea typeface="芫荽" pitchFamily="2" charset="-120"/>
              <a:cs typeface="芫荽" pitchFamily="2" charset="-120"/>
            </a:endParaRPr>
          </a:p>
          <a:p>
            <a:pPr lvl="0" algn="ctr">
              <a:lnSpc>
                <a:spcPct val="140909"/>
              </a:lnSpc>
            </a:pPr>
            <a:r>
              <a:rPr lang="en-US" sz="2200" dirty="0">
                <a:latin typeface="芫荽" pitchFamily="2" charset="-120"/>
                <a:ea typeface="芫荽" pitchFamily="2" charset="-120"/>
                <a:cs typeface="芫荽" pitchFamily="2" charset="-120"/>
              </a:rPr>
              <a:t>[</a:t>
            </a:r>
            <a:r>
              <a:rPr lang="zh-TW" altLang="en-US" sz="2200" dirty="0">
                <a:latin typeface="芫荽" pitchFamily="2" charset="-120"/>
                <a:ea typeface="芫荽" pitchFamily="2" charset="-120"/>
                <a:cs typeface="芫荽" pitchFamily="2" charset="-120"/>
              </a:rPr>
              <a:t>教材製作指南</a:t>
            </a:r>
            <a:r>
              <a:rPr lang="en-US" sz="2200" dirty="0">
                <a:latin typeface="芫荽" pitchFamily="2" charset="-120"/>
                <a:ea typeface="芫荽" pitchFamily="2" charset="-120"/>
                <a:cs typeface="芫荽" pitchFamily="2" charset="-120"/>
              </a:rPr>
              <a:t>]</a:t>
            </a:r>
            <a:endParaRPr sz="2200" dirty="0">
              <a:latin typeface="芫荽" pitchFamily="2" charset="-120"/>
              <a:ea typeface="芫荽" pitchFamily="2" charset="-120"/>
              <a:cs typeface="芫荽" pitchFamily="2" charset="-120"/>
            </a:endParaRPr>
          </a:p>
          <a:p>
            <a:pPr algn="ctr">
              <a:lnSpc>
                <a:spcPct val="140909"/>
              </a:lnSpc>
            </a:pPr>
            <a:r>
              <a:rPr lang="en-US" altLang="zh-TW" sz="2200" dirty="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Gamma</a:t>
            </a:r>
            <a:r>
              <a:rPr lang="zh-TW" altLang="en-US" sz="2200" dirty="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網頁</a:t>
            </a:r>
            <a:r>
              <a:rPr lang="en-US" altLang="zh-TW" sz="2200" dirty="0">
                <a:latin typeface="芫荽" pitchFamily="2" charset="-120"/>
                <a:ea typeface="芫荽" pitchFamily="2" charset="-120"/>
                <a:cs typeface="芫荽" pitchFamily="2" charset="-120"/>
              </a:rPr>
              <a:t>  1</a:t>
            </a:r>
            <a:r>
              <a:rPr lang="zh-TW" altLang="en-US" sz="2200" dirty="0">
                <a:latin typeface="芫荽" pitchFamily="2" charset="-120"/>
                <a:ea typeface="芫荽" pitchFamily="2" charset="-120"/>
                <a:cs typeface="芫荽" pitchFamily="2" charset="-120"/>
              </a:rPr>
              <a:t>式</a:t>
            </a:r>
          </a:p>
          <a:p>
            <a:pPr lvl="0" algn="ctr">
              <a:lnSpc>
                <a:spcPct val="140909"/>
              </a:lnSpc>
            </a:pPr>
            <a:r>
              <a:rPr lang="en-US" altLang="zh-TW" sz="2200" dirty="0">
                <a:latin typeface="芫荽" pitchFamily="2" charset="-120"/>
                <a:ea typeface="芫荽" pitchFamily="2" charset="-120"/>
                <a:cs typeface="芫荽" pitchFamily="2" charset="-120"/>
              </a:rPr>
              <a:t>PDF  </a:t>
            </a:r>
            <a:r>
              <a:rPr lang="zh-TW" altLang="en-US" sz="2200" dirty="0">
                <a:latin typeface="芫荽" pitchFamily="2" charset="-120"/>
                <a:ea typeface="芫荽" pitchFamily="2" charset="-120"/>
                <a:cs typeface="芫荽" pitchFamily="2" charset="-120"/>
              </a:rPr>
              <a:t>          </a:t>
            </a:r>
            <a:r>
              <a:rPr lang="en-US" altLang="zh-TW" sz="2200" dirty="0">
                <a:latin typeface="芫荽" pitchFamily="2" charset="-120"/>
                <a:ea typeface="芫荽" pitchFamily="2" charset="-120"/>
                <a:cs typeface="芫荽" pitchFamily="2" charset="-120"/>
              </a:rPr>
              <a:t>1</a:t>
            </a:r>
            <a:r>
              <a:rPr lang="zh-TW" altLang="en-US" sz="2200" dirty="0">
                <a:latin typeface="芫荽" pitchFamily="2" charset="-120"/>
                <a:ea typeface="芫荽" pitchFamily="2" charset="-120"/>
                <a:cs typeface="芫荽" pitchFamily="2" charset="-120"/>
              </a:rPr>
              <a:t>份</a:t>
            </a:r>
            <a:endParaRPr lang="en-US" altLang="zh-TW" sz="2200" dirty="0">
              <a:latin typeface="芫荽" pitchFamily="2" charset="-120"/>
              <a:ea typeface="芫荽" pitchFamily="2" charset="-120"/>
              <a:cs typeface="芫荽" pitchFamily="2" charset="-120"/>
            </a:endParaRPr>
          </a:p>
        </p:txBody>
      </p:sp>
      <p:pic>
        <p:nvPicPr>
          <p:cNvPr id="27" name="圖片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897" y="7296861"/>
            <a:ext cx="2785103" cy="156894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379368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投影片編號版面配置區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B9045-883D-4757-A1EC-B8750C7C477A}" type="slidenum">
              <a:rPr lang="zh-TW" altLang="en-US" smtClean="0"/>
              <a:pPr/>
              <a:t>4</a:t>
            </a:fld>
            <a:endParaRPr lang="zh-TW" altLang="en-US" dirty="0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897" y="630056"/>
            <a:ext cx="2785103" cy="156763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0" name="Google Shape;95;p2">
            <a:extLst>
              <a:ext uri="{FF2B5EF4-FFF2-40B4-BE49-F238E27FC236}">
                <a16:creationId xmlns:a16="http://schemas.microsoft.com/office/drawing/2014/main" id="{368E3596-91D3-6BFC-5E93-D1CA53291973}"/>
              </a:ext>
            </a:extLst>
          </p:cNvPr>
          <p:cNvSpPr txBox="1"/>
          <p:nvPr/>
        </p:nvSpPr>
        <p:spPr>
          <a:xfrm>
            <a:off x="3429000" y="459124"/>
            <a:ext cx="3073400" cy="1909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909"/>
              </a:lnSpc>
            </a:pPr>
            <a:r>
              <a:rPr lang="zh-TW" altLang="zh-TW" sz="2200" dirty="0">
                <a:solidFill>
                  <a:srgbClr val="000000"/>
                </a:solidFill>
                <a:latin typeface="芫荽" pitchFamily="2" charset="-120"/>
                <a:ea typeface="芫荽" pitchFamily="2" charset="-120"/>
                <a:cs typeface="芫荽" pitchFamily="2" charset="-120"/>
                <a:sym typeface="Arial"/>
              </a:rPr>
              <a:t>【</a:t>
            </a:r>
            <a:r>
              <a:rPr lang="zh-TW" altLang="en-US" sz="2200" dirty="0">
                <a:latin typeface="芫荽" pitchFamily="2" charset="-120"/>
                <a:ea typeface="芫荽" pitchFamily="2" charset="-120"/>
                <a:cs typeface="芫荽" pitchFamily="2" charset="-120"/>
              </a:rPr>
              <a:t>補充教材</a:t>
            </a:r>
            <a:r>
              <a:rPr lang="zh-TW" altLang="zh-TW" sz="2200" dirty="0">
                <a:solidFill>
                  <a:srgbClr val="000000"/>
                </a:solidFill>
                <a:latin typeface="芫荽" pitchFamily="2" charset="-120"/>
                <a:ea typeface="芫荽" pitchFamily="2" charset="-120"/>
                <a:cs typeface="芫荽" pitchFamily="2" charset="-120"/>
                <a:sym typeface="Arial"/>
              </a:rPr>
              <a:t>】</a:t>
            </a:r>
            <a:endParaRPr lang="en-US" altLang="zh-TW" sz="2200" dirty="0">
              <a:solidFill>
                <a:srgbClr val="000000"/>
              </a:solidFill>
              <a:latin typeface="芫荽" pitchFamily="2" charset="-120"/>
              <a:ea typeface="芫荽" pitchFamily="2" charset="-120"/>
              <a:cs typeface="芫荽" pitchFamily="2" charset="-120"/>
              <a:sym typeface="Arial"/>
            </a:endParaRPr>
          </a:p>
          <a:p>
            <a:pPr lvl="0" algn="ctr">
              <a:lnSpc>
                <a:spcPct val="140909"/>
              </a:lnSpc>
            </a:pPr>
            <a:r>
              <a:rPr lang="zh-TW" altLang="en-US" sz="2200" dirty="0">
                <a:latin typeface="芫荽" pitchFamily="2" charset="-120"/>
                <a:ea typeface="芫荽" pitchFamily="2" charset="-120"/>
                <a:cs typeface="芫荽" pitchFamily="2" charset="-120"/>
              </a:rPr>
              <a:t>教學資源彙整</a:t>
            </a:r>
            <a:endParaRPr sz="2200" dirty="0">
              <a:latin typeface="芫荽" pitchFamily="2" charset="-120"/>
              <a:ea typeface="芫荽" pitchFamily="2" charset="-120"/>
              <a:cs typeface="芫荽" pitchFamily="2" charset="-120"/>
            </a:endParaRPr>
          </a:p>
          <a:p>
            <a:pPr algn="ctr">
              <a:lnSpc>
                <a:spcPct val="140909"/>
              </a:lnSpc>
            </a:pPr>
            <a:r>
              <a:rPr lang="en-US" altLang="zh-TW" sz="2200" dirty="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Gamma</a:t>
            </a:r>
            <a:r>
              <a:rPr lang="zh-TW" altLang="en-US" sz="2200" dirty="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網頁</a:t>
            </a:r>
            <a:r>
              <a:rPr lang="en-US" altLang="zh-TW" sz="2200" dirty="0">
                <a:latin typeface="芫荽" pitchFamily="2" charset="-120"/>
                <a:ea typeface="芫荽" pitchFamily="2" charset="-120"/>
                <a:cs typeface="芫荽" pitchFamily="2" charset="-120"/>
              </a:rPr>
              <a:t>  1</a:t>
            </a:r>
            <a:r>
              <a:rPr lang="zh-TW" altLang="en-US" sz="2200" dirty="0">
                <a:latin typeface="芫荽" pitchFamily="2" charset="-120"/>
                <a:ea typeface="芫荽" pitchFamily="2" charset="-120"/>
                <a:cs typeface="芫荽" pitchFamily="2" charset="-120"/>
              </a:rPr>
              <a:t>式</a:t>
            </a:r>
          </a:p>
          <a:p>
            <a:pPr lvl="0" algn="ctr">
              <a:lnSpc>
                <a:spcPct val="140909"/>
              </a:lnSpc>
            </a:pPr>
            <a:r>
              <a:rPr lang="en-US" altLang="zh-TW" sz="2200" dirty="0">
                <a:latin typeface="芫荽" pitchFamily="2" charset="-120"/>
                <a:ea typeface="芫荽" pitchFamily="2" charset="-120"/>
                <a:cs typeface="芫荽" pitchFamily="2" charset="-120"/>
              </a:rPr>
              <a:t>PDF  </a:t>
            </a:r>
            <a:r>
              <a:rPr lang="zh-TW" altLang="en-US" sz="2200" dirty="0">
                <a:latin typeface="芫荽" pitchFamily="2" charset="-120"/>
                <a:ea typeface="芫荽" pitchFamily="2" charset="-120"/>
                <a:cs typeface="芫荽" pitchFamily="2" charset="-120"/>
              </a:rPr>
              <a:t>          </a:t>
            </a:r>
            <a:r>
              <a:rPr lang="en-US" altLang="zh-TW" sz="2200" dirty="0">
                <a:latin typeface="芫荽" pitchFamily="2" charset="-120"/>
                <a:ea typeface="芫荽" pitchFamily="2" charset="-120"/>
                <a:cs typeface="芫荽" pitchFamily="2" charset="-120"/>
              </a:rPr>
              <a:t>1</a:t>
            </a:r>
            <a:r>
              <a:rPr lang="zh-TW" altLang="en-US" sz="2200" dirty="0">
                <a:latin typeface="芫荽" pitchFamily="2" charset="-120"/>
                <a:ea typeface="芫荽" pitchFamily="2" charset="-120"/>
                <a:cs typeface="芫荽" pitchFamily="2" charset="-120"/>
              </a:rPr>
              <a:t>份</a:t>
            </a:r>
            <a:endParaRPr lang="en-US" altLang="zh-TW" sz="2200" dirty="0">
              <a:latin typeface="芫荽" pitchFamily="2" charset="-120"/>
              <a:ea typeface="芫荽" pitchFamily="2" charset="-120"/>
              <a:cs typeface="芫荽" pitchFamily="2" charset="-120"/>
            </a:endParaRPr>
          </a:p>
        </p:txBody>
      </p:sp>
      <p:sp>
        <p:nvSpPr>
          <p:cNvPr id="11" name="矩形: 圓角 19">
            <a:extLst>
              <a:ext uri="{FF2B5EF4-FFF2-40B4-BE49-F238E27FC236}">
                <a16:creationId xmlns:a16="http://schemas.microsoft.com/office/drawing/2014/main" id="{C3119A33-0EBE-1519-2082-F36849EB5CA1}"/>
              </a:ext>
            </a:extLst>
          </p:cNvPr>
          <p:cNvSpPr/>
          <p:nvPr/>
        </p:nvSpPr>
        <p:spPr>
          <a:xfrm>
            <a:off x="710703" y="2796802"/>
            <a:ext cx="5436593" cy="1948471"/>
          </a:xfrm>
          <a:prstGeom prst="roundRect">
            <a:avLst/>
          </a:prstGeom>
          <a:solidFill>
            <a:srgbClr val="8AB2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altLang="zh-TW" sz="1400" dirty="0">
                <a:latin typeface="芫荽" pitchFamily="2" charset="-120"/>
                <a:ea typeface="芫荽" pitchFamily="2" charset="-120"/>
                <a:cs typeface="芫荽" pitchFamily="2" charset="-120"/>
              </a:rPr>
              <a:t>【</a:t>
            </a:r>
            <a:r>
              <a:rPr lang="zh-TW" altLang="en-US" sz="1400" dirty="0">
                <a:latin typeface="芫荽" pitchFamily="2" charset="-120"/>
                <a:ea typeface="芫荽" pitchFamily="2" charset="-120"/>
                <a:cs typeface="芫荽" pitchFamily="2" charset="-120"/>
              </a:rPr>
              <a:t>圖片來源與版權聲明</a:t>
            </a:r>
            <a:r>
              <a:rPr lang="en-US" altLang="zh-TW" sz="1400" dirty="0">
                <a:latin typeface="芫荽" pitchFamily="2" charset="-120"/>
                <a:ea typeface="芫荽" pitchFamily="2" charset="-120"/>
                <a:cs typeface="芫荽" pitchFamily="2" charset="-120"/>
              </a:rPr>
              <a:t>】</a:t>
            </a:r>
            <a:r>
              <a:rPr lang="zh-TW" altLang="en-US" sz="1400" dirty="0">
                <a:latin typeface="芫荽" pitchFamily="2" charset="-120"/>
                <a:ea typeface="芫荽" pitchFamily="2" charset="-120"/>
                <a:cs typeface="芫荽" pitchFamily="2" charset="-120"/>
              </a:rPr>
              <a:t>為落實智慧財產權保護並避免任何潛在之版權爭議，本數位教材（包含簡報素材、學習單及活動圖檔）中所使用之所有圖片與視覺設計，皆為運用 </a:t>
            </a:r>
            <a:r>
              <a:rPr lang="en-US" altLang="zh-TW" sz="1400" dirty="0">
                <a:latin typeface="芫荽" pitchFamily="2" charset="-120"/>
                <a:ea typeface="芫荽" pitchFamily="2" charset="-120"/>
                <a:cs typeface="芫荽" pitchFamily="2" charset="-120"/>
              </a:rPr>
              <a:t>AI </a:t>
            </a:r>
            <a:r>
              <a:rPr lang="zh-TW" altLang="en-US" sz="1400" dirty="0">
                <a:latin typeface="芫荽" pitchFamily="2" charset="-120"/>
                <a:ea typeface="芫荽" pitchFamily="2" charset="-120"/>
                <a:cs typeface="芫荽" pitchFamily="2" charset="-120"/>
              </a:rPr>
              <a:t>圖像生成技術原創產出之免版權素材。各教學單位與教師皆可安心下載，並自由運用於各式非營利之教學場域中</a:t>
            </a:r>
            <a:r>
              <a:rPr lang="zh-TW" altLang="en-US" sz="1200" dirty="0">
                <a:latin typeface="芫荽" pitchFamily="2" charset="-120"/>
                <a:ea typeface="芫荽" pitchFamily="2" charset="-120"/>
                <a:cs typeface="芫荽" pitchFamily="2" charset="-120"/>
              </a:rPr>
              <a:t>。</a:t>
            </a:r>
            <a:endParaRPr lang="zh-TW" altLang="en-US" sz="1400" dirty="0">
              <a:latin typeface="芫荽" pitchFamily="2" charset="-120"/>
              <a:ea typeface="芫荽" pitchFamily="2" charset="-120"/>
              <a:cs typeface="芫荽" pitchFamily="2" charset="-120"/>
            </a:endParaRPr>
          </a:p>
        </p:txBody>
      </p:sp>
      <p:sp>
        <p:nvSpPr>
          <p:cNvPr id="12" name="矩形: 圓角 5">
            <a:extLst>
              <a:ext uri="{FF2B5EF4-FFF2-40B4-BE49-F238E27FC236}">
                <a16:creationId xmlns:a16="http://schemas.microsoft.com/office/drawing/2014/main" id="{D6D8DE22-CB80-FE24-EB0A-3EFF4162BB00}"/>
              </a:ext>
            </a:extLst>
          </p:cNvPr>
          <p:cNvSpPr/>
          <p:nvPr/>
        </p:nvSpPr>
        <p:spPr>
          <a:xfrm>
            <a:off x="710703" y="4867275"/>
            <a:ext cx="5436593" cy="431412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altLang="zh-TW" sz="1800" b="1" dirty="0">
                <a:solidFill>
                  <a:schemeClr val="bg1"/>
                </a:solidFill>
                <a:latin typeface="芫荽" pitchFamily="2" charset="-120"/>
                <a:ea typeface="芫荽" pitchFamily="2" charset="-120"/>
                <a:cs typeface="芫荽" pitchFamily="2" charset="-120"/>
              </a:rPr>
              <a:t>※</a:t>
            </a:r>
            <a:r>
              <a:rPr lang="zh-TW" altLang="en-US" sz="1800" b="1" dirty="0">
                <a:solidFill>
                  <a:schemeClr val="bg1"/>
                </a:solidFill>
                <a:latin typeface="芫荽" pitchFamily="2" charset="-120"/>
                <a:ea typeface="芫荽" pitchFamily="2" charset="-120"/>
                <a:cs typeface="芫荽" pitchFamily="2" charset="-120"/>
              </a:rPr>
              <a:t> 教材字型與標音說明：</a:t>
            </a:r>
            <a:endParaRPr lang="en-US" altLang="zh-TW" sz="1800" b="1" dirty="0">
              <a:solidFill>
                <a:schemeClr val="bg1"/>
              </a:solidFill>
              <a:latin typeface="芫荽" pitchFamily="2" charset="-120"/>
              <a:ea typeface="芫荽" pitchFamily="2" charset="-120"/>
              <a:cs typeface="芫荽" pitchFamily="2" charset="-120"/>
            </a:endParaRPr>
          </a:p>
          <a:p>
            <a:pPr algn="just">
              <a:lnSpc>
                <a:spcPct val="150000"/>
              </a:lnSpc>
            </a:pPr>
            <a:r>
              <a:rPr lang="zh-TW" altLang="en-US" sz="1600" dirty="0">
                <a:solidFill>
                  <a:schemeClr val="bg1"/>
                </a:solidFill>
                <a:latin typeface="芫荽" pitchFamily="2" charset="-120"/>
                <a:ea typeface="芫荽" pitchFamily="2" charset="-120"/>
                <a:cs typeface="芫荽" pitchFamily="2" charset="-120"/>
              </a:rPr>
              <a:t>為確保教材內容完整呈現，建請老師於教學前先安裝</a:t>
            </a:r>
            <a:r>
              <a:rPr lang="zh-TW" altLang="en-US" sz="1600" dirty="0">
                <a:solidFill>
                  <a:schemeClr val="bg1"/>
                </a:solidFill>
                <a:latin typeface="Iansui" pitchFamily="2" charset="-120"/>
                <a:ea typeface="Iansui" pitchFamily="2" charset="-120"/>
                <a:cs typeface="Iansui" pitchFamily="2" charset="-120"/>
                <a:hlinkClick r:id="rId4"/>
              </a:rPr>
              <a:t>「</a:t>
            </a:r>
            <a:r>
              <a:rPr lang="zh-TW" altLang="en-US" sz="1600" dirty="0">
                <a:solidFill>
                  <a:srgbClr val="C00000"/>
                </a:solidFill>
                <a:latin typeface="Iansui" pitchFamily="2" charset="-120"/>
                <a:ea typeface="Iansui" pitchFamily="2" charset="-120"/>
                <a:cs typeface="Iansui" pitchFamily="2" charset="-120"/>
                <a:hlinkClick r:id="rId4"/>
              </a:rPr>
              <a:t>字嗨注音芫荽</a:t>
            </a:r>
            <a:r>
              <a:rPr lang="zh-TW" altLang="en-US" sz="1600" dirty="0">
                <a:solidFill>
                  <a:schemeClr val="bg1"/>
                </a:solidFill>
                <a:latin typeface="Iansui" pitchFamily="2" charset="-120"/>
                <a:ea typeface="Iansui" pitchFamily="2" charset="-120"/>
                <a:cs typeface="Iansui" pitchFamily="2" charset="-120"/>
                <a:hlinkClick r:id="rId4"/>
              </a:rPr>
              <a:t>」及「</a:t>
            </a:r>
            <a:r>
              <a:rPr lang="zh-TW" altLang="en-US" sz="1600" dirty="0">
                <a:solidFill>
                  <a:srgbClr val="C00000"/>
                </a:solidFill>
                <a:latin typeface="Iansui" pitchFamily="2" charset="-120"/>
                <a:ea typeface="Iansui" pitchFamily="2" charset="-120"/>
                <a:cs typeface="Iansui" pitchFamily="2" charset="-120"/>
                <a:hlinkClick r:id="rId4"/>
              </a:rPr>
              <a:t>澳聲通拼音庫楷</a:t>
            </a:r>
            <a:r>
              <a:rPr lang="en-US" altLang="zh-TW" sz="1600" dirty="0">
                <a:solidFill>
                  <a:srgbClr val="C00000"/>
                </a:solidFill>
                <a:latin typeface="Iansui" pitchFamily="2" charset="-120"/>
                <a:ea typeface="Iansui" pitchFamily="2" charset="-120"/>
                <a:cs typeface="Iansui" pitchFamily="2" charset="-120"/>
                <a:hlinkClick r:id="rId4"/>
              </a:rPr>
              <a:t>-</a:t>
            </a:r>
            <a:r>
              <a:rPr lang="zh-TW" altLang="en-US" sz="1600" dirty="0">
                <a:solidFill>
                  <a:srgbClr val="C00000"/>
                </a:solidFill>
                <a:latin typeface="Iansui" pitchFamily="2" charset="-120"/>
                <a:ea typeface="Iansui" pitchFamily="2" charset="-120"/>
                <a:cs typeface="Iansui" pitchFamily="2" charset="-120"/>
                <a:hlinkClick r:id="rId4"/>
              </a:rPr>
              <a:t>繁</a:t>
            </a:r>
            <a:r>
              <a:rPr lang="zh-TW" altLang="en-US" sz="1600" dirty="0">
                <a:solidFill>
                  <a:schemeClr val="bg1"/>
                </a:solidFill>
                <a:latin typeface="Iansui" pitchFamily="2" charset="-120"/>
                <a:ea typeface="Iansui" pitchFamily="2" charset="-120"/>
                <a:cs typeface="Iansui" pitchFamily="2" charset="-120"/>
                <a:hlinkClick r:id="rId4"/>
              </a:rPr>
              <a:t>」</a:t>
            </a:r>
            <a:r>
              <a:rPr lang="zh-TW" altLang="en-US" sz="1600" dirty="0">
                <a:solidFill>
                  <a:schemeClr val="bg1"/>
                </a:solidFill>
                <a:latin typeface="芫荽" pitchFamily="2" charset="-120"/>
                <a:ea typeface="芫荽" pitchFamily="2" charset="-120"/>
                <a:cs typeface="芫荽" pitchFamily="2" charset="-120"/>
                <a:hlinkClick r:id="rId4"/>
              </a:rPr>
              <a:t>字型</a:t>
            </a:r>
            <a:r>
              <a:rPr lang="zh-TW" altLang="en-US" sz="1600" dirty="0">
                <a:solidFill>
                  <a:schemeClr val="bg1"/>
                </a:solidFill>
                <a:latin typeface="芫荽" pitchFamily="2" charset="-120"/>
                <a:ea typeface="芫荽" pitchFamily="2" charset="-120"/>
                <a:cs typeface="芫荽" pitchFamily="2" charset="-120"/>
              </a:rPr>
              <a:t>。</a:t>
            </a:r>
            <a:endParaRPr lang="en-US" altLang="zh-TW" sz="1600" dirty="0">
              <a:solidFill>
                <a:schemeClr val="bg1"/>
              </a:solidFill>
              <a:latin typeface="芫荽" pitchFamily="2" charset="-120"/>
              <a:ea typeface="芫荽" pitchFamily="2" charset="-120"/>
              <a:cs typeface="芫荽" pitchFamily="2" charset="-120"/>
            </a:endParaRPr>
          </a:p>
          <a:p>
            <a:pPr algn="just">
              <a:lnSpc>
                <a:spcPct val="150000"/>
              </a:lnSpc>
            </a:pPr>
            <a:r>
              <a:rPr lang="zh-TW" altLang="en-US" sz="1600" dirty="0">
                <a:solidFill>
                  <a:schemeClr val="bg1"/>
                </a:solidFill>
                <a:latin typeface="Iansui" pitchFamily="2" charset="-120"/>
                <a:ea typeface="Iansui" pitchFamily="2" charset="-120"/>
                <a:cs typeface="Iansui" pitchFamily="2" charset="-120"/>
              </a:rPr>
              <a:t>●教材內使用之字型皆取自「</a:t>
            </a:r>
            <a:r>
              <a:rPr lang="en-US" altLang="zh-TW" sz="1600" dirty="0">
                <a:solidFill>
                  <a:schemeClr val="bg1"/>
                </a:solidFill>
                <a:latin typeface="Iansui" pitchFamily="2" charset="-120"/>
                <a:ea typeface="Iansui" pitchFamily="2" charset="-120"/>
                <a:cs typeface="Iansui" pitchFamily="2" charset="-120"/>
                <a:hlinkClick r:id="rId5"/>
              </a:rPr>
              <a:t>ToneOZ</a:t>
            </a:r>
            <a:r>
              <a:rPr lang="zh-TW" altLang="en-US" sz="1600" dirty="0">
                <a:solidFill>
                  <a:schemeClr val="bg1"/>
                </a:solidFill>
                <a:latin typeface="Iansui" pitchFamily="2" charset="-120"/>
                <a:ea typeface="Iansui" pitchFamily="2" charset="-120"/>
                <a:cs typeface="Iansui" pitchFamily="2" charset="-120"/>
                <a:hlinkClick r:id="rId5"/>
              </a:rPr>
              <a:t>澳聲通</a:t>
            </a:r>
            <a:r>
              <a:rPr lang="zh-TW" altLang="en-US" sz="1600" dirty="0">
                <a:solidFill>
                  <a:schemeClr val="bg1"/>
                </a:solidFill>
                <a:latin typeface="Iansui" pitchFamily="2" charset="-120"/>
                <a:ea typeface="Iansui" pitchFamily="2" charset="-120"/>
                <a:cs typeface="Iansui" pitchFamily="2" charset="-120"/>
              </a:rPr>
              <a:t>」網站中的「</a:t>
            </a:r>
            <a:r>
              <a:rPr lang="zh-TW" altLang="en-US" sz="1600" dirty="0">
                <a:solidFill>
                  <a:schemeClr val="bg1"/>
                </a:solidFill>
                <a:latin typeface="Iansui" pitchFamily="2" charset="-120"/>
                <a:ea typeface="Iansui" pitchFamily="2" charset="-120"/>
                <a:cs typeface="Iansui" pitchFamily="2" charset="-120"/>
                <a:hlinkClick r:id="rId6"/>
              </a:rPr>
              <a:t>字型下載</a:t>
            </a:r>
            <a:r>
              <a:rPr lang="zh-TW" altLang="en-US" sz="1600" dirty="0">
                <a:solidFill>
                  <a:schemeClr val="bg1"/>
                </a:solidFill>
                <a:latin typeface="Iansui" pitchFamily="2" charset="-120"/>
                <a:ea typeface="Iansui" pitchFamily="2" charset="-120"/>
                <a:cs typeface="Iansui" pitchFamily="2" charset="-120"/>
              </a:rPr>
              <a:t>」頁面，網頁中說明如下圖所示：</a:t>
            </a:r>
            <a:endParaRPr lang="en-US" altLang="zh-TW" sz="1600" dirty="0">
              <a:solidFill>
                <a:schemeClr val="bg1"/>
              </a:solidFill>
              <a:latin typeface="Iansui" pitchFamily="2" charset="-120"/>
              <a:ea typeface="Iansui" pitchFamily="2" charset="-120"/>
              <a:cs typeface="Iansui" pitchFamily="2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1600" dirty="0">
                <a:solidFill>
                  <a:schemeClr val="bg1"/>
                </a:solidFill>
                <a:latin typeface="Iansui" pitchFamily="2" charset="-120"/>
                <a:ea typeface="Iansui" pitchFamily="2" charset="-120"/>
                <a:cs typeface="Iansui" pitchFamily="2" charset="-120"/>
              </a:rPr>
              <a:t>● 破音字之標音可使用「</a:t>
            </a:r>
            <a:r>
              <a:rPr lang="en" altLang="zh-TW" sz="1600" dirty="0">
                <a:solidFill>
                  <a:schemeClr val="bg1"/>
                </a:solidFill>
                <a:latin typeface="Iansui" pitchFamily="2" charset="-120"/>
                <a:ea typeface="Iansui" pitchFamily="2" charset="-120"/>
                <a:cs typeface="Iansui" pitchFamily="2" charset="-120"/>
                <a:hlinkClick r:id="rId7"/>
              </a:rPr>
              <a:t>ToneOZ</a:t>
            </a:r>
            <a:r>
              <a:rPr lang="zh-TW" altLang="en-US" sz="1600" dirty="0">
                <a:solidFill>
                  <a:schemeClr val="bg1"/>
                </a:solidFill>
                <a:latin typeface="Iansui" pitchFamily="2" charset="-120"/>
                <a:ea typeface="Iansui" pitchFamily="2" charset="-120"/>
                <a:cs typeface="Iansui" pitchFamily="2" charset="-120"/>
                <a:hlinkClick r:id="rId7"/>
              </a:rPr>
              <a:t>曉聲</a:t>
            </a:r>
            <a:r>
              <a:rPr lang="zh-TW" altLang="en-US" sz="1600" i="0" u="none" strike="noStrike" dirty="0">
                <a:solidFill>
                  <a:schemeClr val="bg1"/>
                </a:solidFill>
                <a:effectLst/>
                <a:latin typeface="Iansui" pitchFamily="2" charset="-120"/>
                <a:ea typeface="Iansui" pitchFamily="2" charset="-120"/>
                <a:cs typeface="Iansui" pitchFamily="2" charset="-120"/>
                <a:hlinkClick r:id="rId7"/>
              </a:rPr>
              <a:t>通工具</a:t>
            </a:r>
            <a:r>
              <a:rPr lang="zh-TW" altLang="en-US" sz="1600" i="0" u="none" strike="noStrike" dirty="0">
                <a:solidFill>
                  <a:schemeClr val="bg1"/>
                </a:solidFill>
                <a:effectLst/>
                <a:latin typeface="Iansui" pitchFamily="2" charset="-120"/>
                <a:ea typeface="Iansui" pitchFamily="2" charset="-120"/>
                <a:cs typeface="Iansui" pitchFamily="2" charset="-120"/>
              </a:rPr>
              <a:t>」調整</a:t>
            </a:r>
            <a:r>
              <a:rPr lang="zh-TW" altLang="en-US" sz="1600" b="1" i="0" u="none" strike="noStrike" dirty="0">
                <a:solidFill>
                  <a:schemeClr val="bg1"/>
                </a:solidFill>
                <a:effectLst/>
                <a:latin typeface="Iansui" pitchFamily="2" charset="-120"/>
                <a:ea typeface="Iansui" pitchFamily="2" charset="-120"/>
                <a:cs typeface="Iansui" pitchFamily="2" charset="-120"/>
              </a:rPr>
              <a:t>：</a:t>
            </a:r>
            <a:endParaRPr lang="en-US" altLang="zh-TW" sz="1600" b="1" i="0" u="none" strike="noStrike" dirty="0">
              <a:solidFill>
                <a:schemeClr val="bg1"/>
              </a:solidFill>
              <a:effectLst/>
              <a:latin typeface="Iansui" pitchFamily="2" charset="-120"/>
              <a:ea typeface="Iansui" pitchFamily="2" charset="-120"/>
              <a:cs typeface="Iansui" pitchFamily="2" charset="-120"/>
            </a:endParaRPr>
          </a:p>
          <a:p>
            <a:pPr>
              <a:lnSpc>
                <a:spcPct val="150000"/>
              </a:lnSpc>
            </a:pPr>
            <a:endParaRPr lang="en-US" altLang="zh-TW" sz="1600" b="1" dirty="0">
              <a:solidFill>
                <a:schemeClr val="bg1"/>
              </a:solidFill>
              <a:latin typeface="Iansui" pitchFamily="2" charset="-120"/>
              <a:ea typeface="Iansui" pitchFamily="2" charset="-120"/>
              <a:cs typeface="Iansui" pitchFamily="2" charset="-120"/>
            </a:endParaRPr>
          </a:p>
          <a:p>
            <a:pPr>
              <a:lnSpc>
                <a:spcPct val="150000"/>
              </a:lnSpc>
            </a:pPr>
            <a:endParaRPr lang="en-US" altLang="zh-TW" sz="1600" b="1" i="0" u="none" strike="noStrike" dirty="0">
              <a:solidFill>
                <a:schemeClr val="bg1"/>
              </a:solidFill>
              <a:effectLst/>
              <a:latin typeface="Iansui" pitchFamily="2" charset="-120"/>
              <a:ea typeface="Iansui" pitchFamily="2" charset="-120"/>
              <a:cs typeface="Iansui" pitchFamily="2" charset="-120"/>
            </a:endParaRPr>
          </a:p>
          <a:p>
            <a:pPr>
              <a:lnSpc>
                <a:spcPct val="150000"/>
              </a:lnSpc>
            </a:pPr>
            <a:endParaRPr lang="en-US" altLang="zh-TW" sz="1600" b="1" dirty="0">
              <a:solidFill>
                <a:schemeClr val="bg1"/>
              </a:solidFill>
              <a:latin typeface="Iansui" pitchFamily="2" charset="-120"/>
              <a:ea typeface="Iansui" pitchFamily="2" charset="-120"/>
              <a:cs typeface="Iansui" pitchFamily="2" charset="-120"/>
            </a:endParaRPr>
          </a:p>
          <a:p>
            <a:pPr>
              <a:lnSpc>
                <a:spcPct val="150000"/>
              </a:lnSpc>
            </a:pPr>
            <a:endParaRPr lang="en-US" altLang="zh-TW" sz="1600" b="1" dirty="0">
              <a:solidFill>
                <a:schemeClr val="bg1"/>
              </a:solidFill>
              <a:latin typeface="Iansui" pitchFamily="2" charset="-120"/>
              <a:ea typeface="Iansui" pitchFamily="2" charset="-120"/>
              <a:cs typeface="Iansui" pitchFamily="2" charset="-120"/>
            </a:endParaRPr>
          </a:p>
          <a:p>
            <a:pPr>
              <a:lnSpc>
                <a:spcPct val="150000"/>
              </a:lnSpc>
            </a:pPr>
            <a:endParaRPr lang="zh-TW" altLang="en-US" sz="1600" dirty="0">
              <a:solidFill>
                <a:schemeClr val="bg1"/>
              </a:solidFill>
              <a:latin typeface="Iansui" pitchFamily="2" charset="-120"/>
              <a:ea typeface="Iansui" pitchFamily="2" charset="-120"/>
              <a:cs typeface="Iansui" pitchFamily="2" charset="-120"/>
            </a:endParaRPr>
          </a:p>
        </p:txBody>
      </p:sp>
      <p:pic>
        <p:nvPicPr>
          <p:cNvPr id="13" name="Picture 2" descr="字嗨注音芫荽">
            <a:extLst>
              <a:ext uri="{FF2B5EF4-FFF2-40B4-BE49-F238E27FC236}">
                <a16:creationId xmlns:a16="http://schemas.microsoft.com/office/drawing/2014/main" id="{EE4E7D4D-E243-45A9-853C-EAADCE386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625" y="7319607"/>
            <a:ext cx="1795115" cy="1795115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澳聲通拼音庫楷">
            <a:extLst>
              <a:ext uri="{FF2B5EF4-FFF2-40B4-BE49-F238E27FC236}">
                <a16:creationId xmlns:a16="http://schemas.microsoft.com/office/drawing/2014/main" id="{0D6080B4-522E-4623-80AA-37FB4FFF5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210" y="7319607"/>
            <a:ext cx="1795115" cy="1795115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0290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62E9AAC7-2ACE-438B-9F0F-1F382EDE3C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8228955"/>
              </p:ext>
            </p:extLst>
          </p:nvPr>
        </p:nvGraphicFramePr>
        <p:xfrm>
          <a:off x="480535" y="1322528"/>
          <a:ext cx="5917499" cy="789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1565">
                  <a:extLst>
                    <a:ext uri="{9D8B030D-6E8A-4147-A177-3AD203B41FA5}">
                      <a16:colId xmlns:a16="http://schemas.microsoft.com/office/drawing/2014/main" val="2999928556"/>
                    </a:ext>
                  </a:extLst>
                </a:gridCol>
                <a:gridCol w="779024">
                  <a:extLst>
                    <a:ext uri="{9D8B030D-6E8A-4147-A177-3AD203B41FA5}">
                      <a16:colId xmlns:a16="http://schemas.microsoft.com/office/drawing/2014/main" val="2793987413"/>
                    </a:ext>
                  </a:extLst>
                </a:gridCol>
                <a:gridCol w="4056910">
                  <a:extLst>
                    <a:ext uri="{9D8B030D-6E8A-4147-A177-3AD203B41FA5}">
                      <a16:colId xmlns:a16="http://schemas.microsoft.com/office/drawing/2014/main" val="1658651203"/>
                    </a:ext>
                  </a:extLst>
                </a:gridCol>
              </a:tblGrid>
              <a:tr h="540000">
                <a:tc gridSpan="3">
                  <a:txBody>
                    <a:bodyPr/>
                    <a:lstStyle/>
                    <a:p>
                      <a:pPr algn="ctr"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altLang="zh-TW" sz="16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【</a:t>
                      </a:r>
                      <a:r>
                        <a:rPr lang="zh-TW" altLang="en-US" sz="16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教學專題（三）</a:t>
                      </a:r>
                      <a:r>
                        <a:rPr lang="en-US" altLang="zh-TW" sz="16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】</a:t>
                      </a:r>
                      <a:r>
                        <a:rPr lang="zh-TW" altLang="en-US" sz="16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擲出好運氣！臺灣拜拜文化與線上求籤體驗</a:t>
                      </a:r>
                      <a:endParaRPr lang="en-US" sz="16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2119397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教學對象</a:t>
                      </a:r>
                      <a:endParaRPr lang="en-US" sz="1400" b="1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zh-TW" alt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華語程度</a:t>
                      </a:r>
                      <a:r>
                        <a:rPr lang="en" altLang="zh-TW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TOCFL Band B(</a:t>
                      </a:r>
                      <a:r>
                        <a:rPr lang="zh-TW" alt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進階級至高階級</a:t>
                      </a:r>
                      <a:r>
                        <a:rPr lang="en-US" altLang="zh-TW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)</a:t>
                      </a:r>
                      <a:r>
                        <a:rPr lang="zh-TW" alt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以上之高年級學生、青少年或成人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347213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b="1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教學時間</a:t>
                      </a:r>
                      <a:endParaRPr lang="en-US" altLang="zh-TW" sz="1400" b="1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400" dirty="0"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約</a:t>
                      </a:r>
                      <a:r>
                        <a:rPr lang="en-US" altLang="zh-TW" sz="1400" dirty="0"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70</a:t>
                      </a:r>
                      <a:r>
                        <a:rPr lang="zh-TW" altLang="en-US" sz="1400" dirty="0"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分鐘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104072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b="1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教學目標</a:t>
                      </a:r>
                      <a:endParaRPr lang="en-US" sz="1400" b="1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42900" marR="0" lvl="0" indent="-34290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引導學生認識臺灣在地廟宇文化，了解基本的拜拜、擲筊與求籤流程。</a:t>
                      </a: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342900" indent="-342900">
                        <a:buAutoNum type="arabicPeriod"/>
                      </a:pP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學習並能實際運用與民俗信仰相關的目標生詞（如：祈求、保佑）與語法。</a:t>
                      </a: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342900" indent="-342900">
                        <a:buAutoNum type="arabicPeriod"/>
                      </a:pP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結合數位工具，讓學生能獨立完成線上求籤體驗，並運用</a:t>
                      </a:r>
                      <a:r>
                        <a:rPr lang="en-US" altLang="zh-TW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AI</a:t>
                      </a: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工具輔助解籤，最終完成口語報告。</a:t>
                      </a:r>
                      <a:endParaRPr lang="en-US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559380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b="1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教學材料</a:t>
                      </a:r>
                      <a:endParaRPr lang="en-US" sz="1400" b="1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上課簡報、</a:t>
                      </a:r>
                      <a:r>
                        <a:rPr lang="zh-TW" altLang="en-US" sz="1400" b="0" i="0" u="none" strike="noStrike" cap="none" dirty="0">
                          <a:solidFill>
                            <a:srgbClr val="000000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課堂活動設計單</a:t>
                      </a:r>
                      <a:r>
                        <a:rPr lang="zh-TW" altLang="en-US" sz="1400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、</a:t>
                      </a:r>
                      <a:r>
                        <a:rPr lang="zh-TW" altLang="en-US" sz="1400" dirty="0">
                          <a:latin typeface="Iansui" pitchFamily="2" charset="-120"/>
                          <a:ea typeface="Iansui" pitchFamily="2" charset="-120"/>
                          <a:cs typeface="Iansui" pitchFamily="2" charset="-120"/>
                        </a:rPr>
                        <a:t>互動式教材網頁、網頁操作影片、遊戲操作影片</a:t>
                      </a:r>
                      <a:endParaRPr lang="en-US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012620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參考教材</a:t>
                      </a:r>
                      <a:endParaRPr lang="en-US" sz="1400" b="1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altLang="zh-TW" sz="1400" kern="12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《</a:t>
                      </a:r>
                      <a:r>
                        <a:rPr lang="zh-TW" altLang="en-US" sz="1400" kern="12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來！學華語</a:t>
                      </a:r>
                      <a:r>
                        <a:rPr lang="en-US" altLang="zh-TW" sz="1400" kern="12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》</a:t>
                      </a:r>
                      <a:r>
                        <a:rPr lang="zh-TW" altLang="en-US" sz="1400" kern="12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第五冊第五課</a:t>
                      </a:r>
                      <a:r>
                        <a:rPr lang="en-US" altLang="zh-TW" sz="1400" kern="12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〈</a:t>
                      </a:r>
                      <a:r>
                        <a:rPr lang="zh-TW" altLang="en-US" sz="1400" kern="12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與媽祖同行</a:t>
                      </a:r>
                      <a:r>
                        <a:rPr lang="en-US" altLang="zh-TW" sz="1400" kern="12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〉</a:t>
                      </a:r>
                      <a:endParaRPr lang="en-US" sz="1400" kern="12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031798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教學階段</a:t>
                      </a:r>
                      <a:endParaRPr lang="en-US" sz="1400" b="1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時間</a:t>
                      </a:r>
                      <a:endParaRPr lang="en-US" sz="1400" b="1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400" b="1" kern="12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教學步驟</a:t>
                      </a:r>
                      <a:endParaRPr lang="en-US" altLang="zh-TW" sz="1400" b="1" kern="12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4742287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[Part1]</a:t>
                      </a:r>
                    </a:p>
                    <a:p>
                      <a:pPr algn="ctr"/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暖身活動</a:t>
                      </a:r>
                      <a:endParaRPr lang="en-US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3</a:t>
                      </a: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分鐘</a:t>
                      </a:r>
                      <a:endParaRPr lang="en-US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just">
                        <a:buFont typeface="+mj-lt"/>
                        <a:buNone/>
                      </a:pPr>
                      <a:r>
                        <a:rPr lang="en-US" altLang="zh-TW" sz="1400" b="1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※</a:t>
                      </a:r>
                      <a:r>
                        <a:rPr lang="zh-TW" altLang="en-US" sz="1400" b="1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教材中，</a:t>
                      </a:r>
                      <a:r>
                        <a:rPr lang="zh-TW" altLang="en-US" sz="1400" b="1" kern="1200" baseline="0" dirty="0">
                          <a:solidFill>
                            <a:srgbClr val="C00000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深紅色</a:t>
                      </a:r>
                      <a:r>
                        <a:rPr lang="zh-TW" altLang="en-US" sz="1400" b="1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的詞彙為</a:t>
                      </a:r>
                      <a:r>
                        <a:rPr lang="en-US" altLang="zh-TW" sz="1400" b="1" kern="12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《</a:t>
                      </a:r>
                      <a:r>
                        <a:rPr lang="zh-TW" altLang="en-US" sz="1400" b="1" kern="12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來！學華語</a:t>
                      </a:r>
                      <a:r>
                        <a:rPr lang="en-US" altLang="zh-TW" sz="1400" b="1" kern="12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》</a:t>
                      </a:r>
                      <a:r>
                        <a:rPr lang="zh-TW" altLang="en-US" sz="1400" b="1" kern="12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第五冊第五課</a:t>
                      </a:r>
                      <a:r>
                        <a:rPr lang="en-US" altLang="zh-TW" sz="1400" b="1" kern="12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〈</a:t>
                      </a:r>
                      <a:r>
                        <a:rPr lang="zh-TW" altLang="en-US" sz="1400" b="1" kern="12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與媽祖同行</a:t>
                      </a:r>
                      <a:r>
                        <a:rPr lang="en-US" altLang="zh-TW" sz="1400" b="1" kern="12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〉</a:t>
                      </a:r>
                      <a:r>
                        <a:rPr lang="zh-TW" altLang="en-US" sz="1400" b="1" kern="12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之生詞；</a:t>
                      </a:r>
                      <a:r>
                        <a:rPr lang="zh-TW" altLang="en-US" sz="1400" b="1" kern="1200" baseline="0" dirty="0">
                          <a:solidFill>
                            <a:srgbClr val="7030A0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紫</a:t>
                      </a:r>
                      <a:r>
                        <a:rPr lang="zh-TW" altLang="en-US" sz="1400" b="1" kern="1200" baseline="0" dirty="0">
                          <a:solidFill>
                            <a:srgbClr val="7030A0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色</a:t>
                      </a:r>
                      <a:r>
                        <a:rPr lang="zh-TW" altLang="en-US" sz="1400" b="1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的詞彙為</a:t>
                      </a:r>
                      <a:r>
                        <a:rPr lang="en-US" altLang="zh-TW" sz="1400" b="1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TBCL</a:t>
                      </a:r>
                      <a:r>
                        <a:rPr lang="zh-TW" altLang="en-US" sz="1400" b="1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 </a:t>
                      </a:r>
                      <a:r>
                        <a:rPr lang="en-US" altLang="zh-TW" sz="1400" b="1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4</a:t>
                      </a:r>
                      <a:r>
                        <a:rPr lang="zh-TW" altLang="en-US" sz="1400" b="1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級以上，且學生可能尚未學過之生詞。</a:t>
                      </a:r>
                      <a:endParaRPr lang="en-US" altLang="zh-TW" sz="1400" b="1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342900" lvl="0" indent="-342900" algn="just">
                        <a:spcBef>
                          <a:spcPts val="1200"/>
                        </a:spcBef>
                        <a:buFont typeface="+mj-lt"/>
                        <a:buAutoNum type="arabicPeriod"/>
                      </a:pP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引發共鳴與情境導入</a:t>
                      </a: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685800" lvl="1" indent="-342900" algn="just" defTabSz="685800" rtl="0" eaLnBrk="1" latinLnBrk="0" hangingPunct="1">
                        <a:buFont typeface="Wingdings" panose="05000000000000000000" pitchFamily="2" charset="2"/>
                        <a:buAutoNum type="circleNumWdWhitePlain"/>
                      </a:pP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教師展示簡報「遇見未知怎麼辦？」 ，提問：「遇到困難，或需要做重要決定時，你會用什麼方法幫自己找方向？」</a:t>
                      </a: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685800" lvl="1" indent="-342900" algn="just" defTabSz="685800" rtl="0" eaLnBrk="1" latinLnBrk="0" hangingPunct="1">
                        <a:buFont typeface="Wingdings" panose="05000000000000000000" pitchFamily="2" charset="2"/>
                        <a:buAutoNum type="circleNumWdWhitePlain"/>
                      </a:pP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鼓勵外籍學生分享自己國家的文化習慣（如：看星座、塔羅牌等），營造輕鬆的討論氛圍。</a:t>
                      </a: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342900" lvl="1" indent="0" algn="just" defTabSz="685800" rtl="0" eaLnBrk="1" latinLnBrk="0" hangingPunct="1">
                        <a:buFont typeface="Wingdings" panose="05000000000000000000" pitchFamily="2" charset="2"/>
                        <a:buNone/>
                      </a:pP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342900" lvl="1" indent="0" algn="just" defTabSz="685800" rtl="0" eaLnBrk="1" latinLnBrk="0" hangingPunct="1">
                        <a:buFont typeface="Wingdings" panose="05000000000000000000" pitchFamily="2" charset="2"/>
                        <a:buNone/>
                      </a:pP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342900" lvl="1" indent="0" algn="just" defTabSz="685800" rtl="0" eaLnBrk="1" latinLnBrk="0" hangingPunct="1">
                        <a:buFont typeface="Wingdings" panose="05000000000000000000" pitchFamily="2" charset="2"/>
                        <a:buNone/>
                      </a:pP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342900" lvl="1" indent="0" algn="just" defTabSz="685800" rtl="0" eaLnBrk="1" latinLnBrk="0" hangingPunct="1">
                        <a:buFont typeface="Wingdings" panose="05000000000000000000" pitchFamily="2" charset="2"/>
                        <a:buNone/>
                      </a:pP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342900" lvl="1" indent="0" algn="just" defTabSz="685800" rtl="0" eaLnBrk="1" latinLnBrk="0" hangingPunct="1">
                        <a:buFont typeface="Wingdings" panose="05000000000000000000" pitchFamily="2" charset="2"/>
                        <a:buNone/>
                      </a:pP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342900" lvl="1" indent="0" algn="just" defTabSz="685800" rtl="0" eaLnBrk="1" latinLnBrk="0" hangingPunct="1">
                        <a:buFont typeface="Wingdings" panose="05000000000000000000" pitchFamily="2" charset="2"/>
                        <a:buNone/>
                      </a:pP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342900" lvl="1" indent="0" algn="just" defTabSz="685800" rtl="0" eaLnBrk="1" latinLnBrk="0" hangingPunct="1">
                        <a:buFont typeface="Wingdings" panose="05000000000000000000" pitchFamily="2" charset="2"/>
                        <a:buNone/>
                      </a:pP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0362004"/>
                  </a:ext>
                </a:extLst>
              </a:tr>
            </a:tbl>
          </a:graphicData>
        </a:graphic>
      </p:graphicFrame>
      <p:sp>
        <p:nvSpPr>
          <p:cNvPr id="13" name="投影片編號版面配置區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B9045-883D-4757-A1EC-B8750C7C477A}" type="slidenum">
              <a:rPr lang="zh-TW" altLang="en-US" smtClean="0"/>
              <a:pPr/>
              <a:t>5</a:t>
            </a:fld>
            <a:endParaRPr lang="zh-TW" altLang="en-US" dirty="0"/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A4A84BB0-3966-2128-2435-F6B676D383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0183" y="7775274"/>
            <a:ext cx="1662484" cy="106039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603224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5837895"/>
              </p:ext>
            </p:extLst>
          </p:nvPr>
        </p:nvGraphicFramePr>
        <p:xfrm>
          <a:off x="471488" y="628498"/>
          <a:ext cx="5917499" cy="865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1565">
                  <a:extLst>
                    <a:ext uri="{9D8B030D-6E8A-4147-A177-3AD203B41FA5}">
                      <a16:colId xmlns:a16="http://schemas.microsoft.com/office/drawing/2014/main" val="1563254925"/>
                    </a:ext>
                  </a:extLst>
                </a:gridCol>
                <a:gridCol w="779024">
                  <a:extLst>
                    <a:ext uri="{9D8B030D-6E8A-4147-A177-3AD203B41FA5}">
                      <a16:colId xmlns:a16="http://schemas.microsoft.com/office/drawing/2014/main" val="341072221"/>
                    </a:ext>
                  </a:extLst>
                </a:gridCol>
                <a:gridCol w="4056910">
                  <a:extLst>
                    <a:ext uri="{9D8B030D-6E8A-4147-A177-3AD203B41FA5}">
                      <a16:colId xmlns:a16="http://schemas.microsoft.com/office/drawing/2014/main" val="3556845778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教學階段</a:t>
                      </a:r>
                      <a:endParaRPr lang="en-US" sz="1400" b="1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時間</a:t>
                      </a:r>
                      <a:endParaRPr lang="en-US" sz="1400" b="1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400" b="1" kern="12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教學步驟</a:t>
                      </a:r>
                      <a:endParaRPr lang="en-US" altLang="zh-TW" sz="1400" b="1" kern="12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925566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[Part1]</a:t>
                      </a:r>
                    </a:p>
                    <a:p>
                      <a:pPr algn="ctr"/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暖身活動</a:t>
                      </a:r>
                      <a:endParaRPr lang="en-US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3</a:t>
                      </a: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分鐘</a:t>
                      </a:r>
                      <a:endParaRPr lang="en-US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2900" lvl="0" indent="-342900" algn="just" defTabSz="685800" rtl="0" eaLnBrk="1" latinLnBrk="0" hangingPunct="1">
                        <a:buFont typeface="+mj-lt"/>
                        <a:buAutoNum type="arabicPeriod" startAt="2"/>
                      </a:pP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帶出臺灣文化</a:t>
                      </a: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685800" lvl="1" indent="-342900" algn="l" defTabSz="685800" rtl="0" eaLnBrk="1" latinLnBrk="0" hangingPunct="1">
                        <a:buFont typeface="Wingdings" panose="05000000000000000000" pitchFamily="2" charset="2"/>
                        <a:buAutoNum type="circleNumWdWhitePlain"/>
                      </a:pP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教師展示簡報「如果是臺灣民眾遇見未知，他們會用什麼方法幫自己找方向？」並提問。</a:t>
                      </a: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685800" lvl="1" indent="-342900" algn="just" defTabSz="685800" rtl="0" eaLnBrk="1" latinLnBrk="0" hangingPunct="1">
                        <a:buFont typeface="Wingdings" panose="05000000000000000000" pitchFamily="2" charset="2"/>
                        <a:buAutoNum type="circleNumWdWhitePlain"/>
                      </a:pP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待學生討論告一段落後揭曉答案，帶出「臺灣民眾習慣去廟宇裡祈求神明指示」。</a:t>
                      </a: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342900" lvl="1" indent="0" algn="l" defTabSz="685800" rtl="0" eaLnBrk="1" latinLnBrk="0" hangingPunct="1">
                        <a:buFont typeface="Wingdings" panose="05000000000000000000" pitchFamily="2" charset="2"/>
                        <a:buNone/>
                      </a:pP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342900" lvl="1" indent="0" algn="l" defTabSz="685800" rtl="0" eaLnBrk="1" latinLnBrk="0" hangingPunct="1">
                        <a:buFont typeface="Wingdings" panose="05000000000000000000" pitchFamily="2" charset="2"/>
                        <a:buNone/>
                      </a:pP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342900" lvl="1" indent="0" algn="l" defTabSz="685800" rtl="0" eaLnBrk="1" latinLnBrk="0" hangingPunct="1">
                        <a:buFont typeface="Wingdings" panose="05000000000000000000" pitchFamily="2" charset="2"/>
                        <a:buNone/>
                      </a:pP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342900" lvl="1" indent="0" algn="l" defTabSz="685800" rtl="0" eaLnBrk="1" latinLnBrk="0" hangingPunct="1">
                        <a:buFont typeface="Wingdings" panose="05000000000000000000" pitchFamily="2" charset="2"/>
                        <a:buNone/>
                      </a:pP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342900" lvl="1" indent="0" algn="l" defTabSz="685800" rtl="0" eaLnBrk="1" latinLnBrk="0" hangingPunct="1">
                        <a:buFont typeface="Wingdings" panose="05000000000000000000" pitchFamily="2" charset="2"/>
                        <a:buNone/>
                      </a:pP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  </a:t>
                      </a: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342900" lvl="1" indent="0" algn="l" defTabSz="685800" rtl="0" eaLnBrk="1" latinLnBrk="0" hangingPunct="1">
                        <a:buFont typeface="Wingdings" panose="05000000000000000000" pitchFamily="2" charset="2"/>
                        <a:buNone/>
                      </a:pP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685800" lvl="1" indent="-342900" algn="just" defTabSz="685800" rtl="0" eaLnBrk="1" latinLnBrk="0" hangingPunct="1">
                        <a:buFont typeface="Wingdings" panose="05000000000000000000" pitchFamily="2" charset="2"/>
                        <a:buAutoNum type="circleNumWdWhitePlain" startAt="3"/>
                      </a:pP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若上課時間充足，可播放「</a:t>
                      </a:r>
                      <a:r>
                        <a:rPr lang="en-US" altLang="zh-TW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Taiwan's Temples &amp; Faiths</a:t>
                      </a: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」影片 ，讓學生對臺灣廟宇有初步的印象。  </a:t>
                      </a: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342900" lvl="0" indent="-342900" algn="just" defTabSz="685800" rtl="0" eaLnBrk="1" latinLnBrk="0" hangingPunct="1">
                        <a:buFont typeface="+mj-lt"/>
                        <a:buAutoNum type="arabicPeriod" startAt="3"/>
                      </a:pP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宣告本日任務</a:t>
                      </a: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685800" lvl="1" indent="-342900" algn="just" defTabSz="685800" rtl="0" eaLnBrk="1" latinLnBrk="0" hangingPunct="1">
                        <a:buFont typeface="Wingdings" panose="05000000000000000000" pitchFamily="2" charset="2"/>
                        <a:buAutoNum type="circleNumWdWhitePlain"/>
                      </a:pP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切換至「今天的任務！」頁面，向學生正式宣告本堂課的終極目標。</a:t>
                      </a: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685800" lvl="2" indent="0" algn="just">
                        <a:buFont typeface="+mj-lt"/>
                        <a:buNone/>
                      </a:pP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💬教學台詞參考：「今天我們有一個特別的任務，就是</a:t>
                      </a:r>
                      <a:r>
                        <a:rPr lang="en-US" altLang="zh-TW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『</a:t>
                      </a: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數位拜拜大挑戰</a:t>
                      </a:r>
                      <a:r>
                        <a:rPr lang="en-US" altLang="zh-TW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』</a:t>
                      </a: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！老師會帶著大家一起在網路上求籤，並且用 </a:t>
                      </a:r>
                      <a:r>
                        <a:rPr lang="en-US" altLang="zh-TW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AI </a:t>
                      </a: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幫我們解籤喔！」</a:t>
                      </a:r>
                      <a:endParaRPr lang="en-US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endParaRPr lang="en-US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endParaRPr lang="en-US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endParaRPr lang="en-US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endParaRPr lang="en-US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endParaRPr lang="en-US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endParaRPr lang="en-US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endParaRPr lang="en-US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671285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b="1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[Part2-1]</a:t>
                      </a:r>
                    </a:p>
                    <a:p>
                      <a:pPr algn="ctr"/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臺灣拜拜</a:t>
                      </a: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algn="ctr"/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全攻略─</a:t>
                      </a: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algn="ctr"/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探索廟宇</a:t>
                      </a: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5</a:t>
                      </a: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分鐘</a:t>
                      </a:r>
                      <a:endParaRPr lang="en-US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2900" lvl="0" indent="-342900" algn="just" defTabSz="685800" rtl="0" eaLnBrk="1" latinLnBrk="0" hangingPunct="1">
                        <a:buFont typeface="+mj-lt"/>
                        <a:buAutoNum type="arabicPeriod"/>
                      </a:pP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透過「探索廟宇」互動式教學網頁學習廟宇內部的常用詞彙。</a:t>
                      </a: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342900" lvl="1" indent="0" algn="just" defTabSz="685800" rtl="0" eaLnBrk="1" latinLnBrk="0" hangingPunct="1">
                        <a:buFont typeface="+mj-lt"/>
                        <a:buNone/>
                      </a:pP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執行方式有二：</a:t>
                      </a: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685800" lvl="1" indent="-342900" algn="just" defTabSz="685800" rtl="0" eaLnBrk="1" latinLnBrk="0" hangingPunct="1">
                        <a:buFont typeface="Wingdings" panose="05000000000000000000" pitchFamily="2" charset="2"/>
                        <a:buAutoNum type="circleNumWdWhitePlain"/>
                      </a:pP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教師打開網頁，</a:t>
                      </a: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342900" lvl="1" indent="0" algn="just" defTabSz="685800" rtl="0" eaLnBrk="1" latinLnBrk="0" hangingPunct="1">
                        <a:buFont typeface="Wingdings" panose="05000000000000000000" pitchFamily="2" charset="2"/>
                        <a:buNone/>
                      </a:pP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      帶領全班一起學習。</a:t>
                      </a: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 algn="just" defTabSz="685800" rtl="0" eaLnBrk="1" latinLnBrk="0" hangingPunct="1">
                        <a:buFont typeface="+mj-lt"/>
                        <a:buNone/>
                      </a:pPr>
                      <a:endParaRPr lang="en-US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 algn="just" defTabSz="685800" rtl="0" eaLnBrk="1" latinLnBrk="0" hangingPunct="1">
                        <a:buFont typeface="+mj-lt"/>
                        <a:buNone/>
                      </a:pPr>
                      <a:endParaRPr lang="en-US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 algn="just" defTabSz="685800" rtl="0" eaLnBrk="1" latinLnBrk="0" hangingPunct="1">
                        <a:buFont typeface="+mj-lt"/>
                        <a:buNone/>
                      </a:pPr>
                      <a:endParaRPr lang="en-US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3364121"/>
                  </a:ext>
                </a:extLst>
              </a:tr>
            </a:tbl>
          </a:graphicData>
        </a:graphic>
      </p:graphicFrame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B9045-883D-4757-A1EC-B8750C7C477A}" type="slidenum">
              <a:rPr lang="zh-TW" altLang="en-US" smtClean="0"/>
              <a:pPr/>
              <a:t>6</a:t>
            </a:fld>
            <a:endParaRPr lang="zh-TW" altLang="en-US" dirty="0"/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EEF47AAF-3E1C-B0BC-26F0-4C59D52AF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2650" y="2620936"/>
            <a:ext cx="1450707" cy="106039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01EBE45A-B199-41AC-F61F-9173642C89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2650" y="6032671"/>
            <a:ext cx="1482879" cy="128761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14C733B5-A41B-8AD0-3033-607AE7E23D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7876" y="7853680"/>
            <a:ext cx="1423068" cy="132771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516615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195731"/>
              </p:ext>
            </p:extLst>
          </p:nvPr>
        </p:nvGraphicFramePr>
        <p:xfrm>
          <a:off x="471488" y="628498"/>
          <a:ext cx="5917499" cy="8543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1565">
                  <a:extLst>
                    <a:ext uri="{9D8B030D-6E8A-4147-A177-3AD203B41FA5}">
                      <a16:colId xmlns:a16="http://schemas.microsoft.com/office/drawing/2014/main" val="1563254925"/>
                    </a:ext>
                  </a:extLst>
                </a:gridCol>
                <a:gridCol w="779024">
                  <a:extLst>
                    <a:ext uri="{9D8B030D-6E8A-4147-A177-3AD203B41FA5}">
                      <a16:colId xmlns:a16="http://schemas.microsoft.com/office/drawing/2014/main" val="341072221"/>
                    </a:ext>
                  </a:extLst>
                </a:gridCol>
                <a:gridCol w="4056910">
                  <a:extLst>
                    <a:ext uri="{9D8B030D-6E8A-4147-A177-3AD203B41FA5}">
                      <a16:colId xmlns:a16="http://schemas.microsoft.com/office/drawing/2014/main" val="3556845778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教學階段</a:t>
                      </a:r>
                      <a:endParaRPr lang="en-US" sz="1400" b="1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時間</a:t>
                      </a:r>
                      <a:endParaRPr lang="en-US" sz="1400" b="1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400" b="1" kern="12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教學步驟</a:t>
                      </a:r>
                      <a:endParaRPr lang="en-US" altLang="zh-TW" sz="1400" b="1" kern="12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925566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b="1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[Part2-1]</a:t>
                      </a:r>
                    </a:p>
                    <a:p>
                      <a:pPr algn="ctr"/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臺灣拜拜</a:t>
                      </a: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algn="ctr"/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全攻略─</a:t>
                      </a: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algn="ctr"/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探索廟宇</a:t>
                      </a: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5</a:t>
                      </a: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分鐘</a:t>
                      </a:r>
                      <a:endParaRPr lang="en-US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85800" lvl="1" indent="-342900" algn="just" defTabSz="685800" rtl="0" eaLnBrk="1" latinLnBrk="0" hangingPunct="1">
                        <a:buFont typeface="Wingdings" panose="05000000000000000000" pitchFamily="2" charset="2"/>
                        <a:buAutoNum type="circleNumWdWhitePlain" startAt="2"/>
                      </a:pP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讓學生透過連結或</a:t>
                      </a: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掃描</a:t>
                      </a:r>
                      <a:r>
                        <a:rPr lang="en-US" altLang="zh-TW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QR Code</a:t>
                      </a: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先自行學習約</a:t>
                      </a:r>
                      <a:r>
                        <a:rPr lang="en-US" altLang="zh-TW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2</a:t>
                      </a: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分鐘，再全班一起進行複習。</a:t>
                      </a: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342900" lvl="1" indent="0" algn="just" defTabSz="685800" rtl="0" eaLnBrk="1" latinLnBrk="0" hangingPunct="1">
                        <a:buFont typeface="+mj-lt"/>
                        <a:buNone/>
                      </a:pP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💬 教學台詞參考：「請大家找一找，這間廟宇裡面有哪些東西？這些人在做什麼呢？」</a:t>
                      </a: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0875593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b="1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[Part2-2]</a:t>
                      </a:r>
                    </a:p>
                    <a:p>
                      <a:pPr algn="ctr"/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臺灣拜拜</a:t>
                      </a: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algn="ctr"/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全攻略─</a:t>
                      </a: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algn="ctr"/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怎麼拜拜？</a:t>
                      </a: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15</a:t>
                      </a: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分鐘</a:t>
                      </a:r>
                      <a:endParaRPr lang="en-US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進行「影片小任務」</a:t>
                      </a:r>
                      <a:endParaRPr lang="en-US" altLang="zh-TW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685800" lvl="1" indent="-342900">
                        <a:buFont typeface="Wingdings" panose="05000000000000000000" pitchFamily="2" charset="2"/>
                        <a:buAutoNum type="circleNumWdWhitePlain"/>
                      </a:pP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先告訴學生針對影片的提問，再請學生「一邊看影片，一邊找答案。」 </a:t>
                      </a:r>
                      <a:endParaRPr lang="en-US" altLang="zh-TW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685800" lvl="1" indent="-342900">
                        <a:buFont typeface="Wingdings" panose="05000000000000000000" pitchFamily="2" charset="2"/>
                        <a:buAutoNum type="circleNumWdWhitePlain"/>
                      </a:pP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播放介紹如何拜拜的影片。</a:t>
                      </a:r>
                      <a:endParaRPr lang="en-US" altLang="zh-TW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685800" lvl="1" indent="-342900">
                        <a:buFont typeface="Wingdings" panose="05000000000000000000" pitchFamily="2" charset="2"/>
                        <a:buAutoNum type="circleNumWdWhitePlain"/>
                      </a:pP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進行影片提問和解答。</a:t>
                      </a:r>
                      <a:endParaRPr lang="en-US" altLang="zh-TW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342900" lvl="1" indent="0">
                        <a:buFont typeface="Wingdings" panose="05000000000000000000" pitchFamily="2" charset="2"/>
                        <a:buNone/>
                      </a:pPr>
                      <a:endParaRPr lang="en-US" altLang="zh-TW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342900" lvl="1" indent="0">
                        <a:buFont typeface="Wingdings" panose="05000000000000000000" pitchFamily="2" charset="2"/>
                        <a:buNone/>
                      </a:pPr>
                      <a:endParaRPr lang="en-US" altLang="zh-TW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342900" lvl="1" indent="0">
                        <a:buFont typeface="Wingdings" panose="05000000000000000000" pitchFamily="2" charset="2"/>
                        <a:buNone/>
                      </a:pPr>
                      <a:endParaRPr lang="en-US" altLang="zh-TW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342900" lvl="1" indent="0">
                        <a:buFont typeface="Wingdings" panose="05000000000000000000" pitchFamily="2" charset="2"/>
                        <a:buNone/>
                      </a:pPr>
                      <a:endParaRPr lang="en-US" altLang="zh-TW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342900" lvl="1" indent="0">
                        <a:buFont typeface="Wingdings" panose="05000000000000000000" pitchFamily="2" charset="2"/>
                        <a:buNone/>
                      </a:pPr>
                      <a:endParaRPr lang="en-US" altLang="zh-TW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342900" lvl="1" indent="0">
                        <a:buFont typeface="Wingdings" panose="05000000000000000000" pitchFamily="2" charset="2"/>
                        <a:buNone/>
                      </a:pPr>
                      <a:endParaRPr lang="en-US" altLang="zh-TW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342900" lvl="1" indent="0">
                        <a:buFont typeface="Wingdings" panose="05000000000000000000" pitchFamily="2" charset="2"/>
                        <a:buNone/>
                      </a:pPr>
                      <a:endParaRPr lang="en-US" altLang="zh-TW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342900" lvl="1" indent="0">
                        <a:buFont typeface="Wingdings" panose="05000000000000000000" pitchFamily="2" charset="2"/>
                        <a:buNone/>
                      </a:pPr>
                      <a:endParaRPr lang="en-US" altLang="zh-TW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342900" lvl="1" indent="0">
                        <a:buFont typeface="Wingdings" panose="05000000000000000000" pitchFamily="2" charset="2"/>
                        <a:buNone/>
                      </a:pPr>
                      <a:endParaRPr lang="en-US" altLang="zh-TW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進行「閱讀小任務」 </a:t>
                      </a:r>
                      <a:endParaRPr lang="en-US" altLang="zh-TW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685800" lvl="1" indent="-342900">
                        <a:buFont typeface="Wingdings" panose="05000000000000000000" pitchFamily="2" charset="2"/>
                        <a:buAutoNum type="circleNumWdWhitePlain"/>
                      </a:pP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教師帶領學生閱讀臺灣拜拜文化的短文。</a:t>
                      </a:r>
                      <a:endParaRPr lang="en-US" altLang="zh-TW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685800" marR="0" lvl="1" indent="-34290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AutoNum type="circleNumWdWhitePlain"/>
                        <a:tabLst/>
                        <a:defRPr/>
                      </a:pP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進行閱讀提問和解答。</a:t>
                      </a:r>
                      <a:endParaRPr lang="en-US" altLang="zh-TW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685800" marR="0" lvl="1" indent="-34290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AutoNum type="circleNumWdWhitePlain"/>
                        <a:tabLst/>
                        <a:defRPr/>
                      </a:pP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若上課時間充足，可播放「補充影片」。</a:t>
                      </a:r>
                      <a:endParaRPr lang="en-US" altLang="zh-TW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685800" marR="0" lvl="1" indent="-34290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AutoNum type="circleNumWdWhitePlain"/>
                        <a:tabLst/>
                        <a:defRPr/>
                      </a:pPr>
                      <a:endParaRPr lang="en-US" altLang="zh-TW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685800" marR="0" lvl="1" indent="-34290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AutoNum type="circleNumWdWhitePlain"/>
                        <a:tabLst/>
                        <a:defRPr/>
                      </a:pPr>
                      <a:endParaRPr lang="en-US" altLang="zh-TW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685800" marR="0" lvl="1" indent="-34290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AutoNum type="circleNumWdWhitePlain"/>
                        <a:tabLst/>
                        <a:defRPr/>
                      </a:pPr>
                      <a:endParaRPr lang="en-US" altLang="zh-TW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685800" marR="0" lvl="1" indent="-34290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AutoNum type="circleNumWdWhitePlain"/>
                        <a:tabLst/>
                        <a:defRPr/>
                      </a:pPr>
                      <a:endParaRPr lang="en-US" altLang="zh-TW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685800" marR="0" lvl="1" indent="-34290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AutoNum type="circleNumWdWhitePlain"/>
                        <a:tabLst/>
                        <a:defRPr/>
                      </a:pPr>
                      <a:endParaRPr lang="en-US" altLang="zh-TW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685800" marR="0" lvl="1" indent="-34290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AutoNum type="circleNumWdWhitePlain"/>
                        <a:tabLst/>
                        <a:defRPr/>
                      </a:pPr>
                      <a:endParaRPr lang="en-US" altLang="zh-TW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685800" marR="0" lvl="1" indent="-34290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AutoNum type="circleNumWdWhitePlain"/>
                        <a:tabLst/>
                        <a:defRPr/>
                      </a:pPr>
                      <a:endParaRPr lang="en-US" altLang="zh-TW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685800" marR="0" lvl="1" indent="-34290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AutoNum type="circleNumWdWhitePlain"/>
                        <a:tabLst/>
                        <a:defRPr/>
                      </a:pPr>
                      <a:endParaRPr lang="en-US" altLang="zh-TW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685800" marR="0" lvl="1" indent="-34290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AutoNum type="circleNumWdWhitePlain"/>
                        <a:tabLst/>
                        <a:defRPr/>
                      </a:pPr>
                      <a:endParaRPr lang="en-US" altLang="zh-TW" sz="105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685800" marR="0" lvl="1" indent="-34290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AutoNum type="circleNumWdWhitePlain"/>
                        <a:tabLst/>
                        <a:defRPr/>
                      </a:pPr>
                      <a:endParaRPr lang="en-US" altLang="zh-TW" sz="105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685800" marR="0" lvl="1" indent="-34290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AutoNum type="circleNumWdWhitePlain"/>
                        <a:tabLst/>
                        <a:defRPr/>
                      </a:pPr>
                      <a:endParaRPr lang="en-US" altLang="zh-TW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685800" marR="0" lvl="1" indent="-34290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AutoNum type="circleNumWdWhitePlain"/>
                        <a:tabLst/>
                        <a:defRPr/>
                      </a:pPr>
                      <a:endParaRPr lang="en-US" altLang="zh-TW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342900" indent="-342900" algn="just">
                        <a:buFont typeface="+mj-lt"/>
                        <a:buAutoNum type="arabicPeriod"/>
                      </a:pP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教師可視學生吸收狀況與時間，從「生詞教學」、「語法</a:t>
                      </a:r>
                      <a:r>
                        <a:rPr lang="en-US" altLang="zh-TW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(</a:t>
                      </a: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一</a:t>
                      </a:r>
                      <a:r>
                        <a:rPr lang="en-US" altLang="zh-TW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)</a:t>
                      </a: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教學」挑選部分內容進行教學 。  </a:t>
                      </a:r>
                      <a:r>
                        <a:rPr lang="en-US" altLang="zh-TW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(</a:t>
                      </a: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每個生詞皆有一個提問，語法亦有練習題，可藉此多進行師生與生生互動。</a:t>
                      </a:r>
                      <a:r>
                        <a:rPr lang="en-US" altLang="zh-TW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)</a:t>
                      </a:r>
                    </a:p>
                  </a:txBody>
                  <a:tcPr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6712850"/>
                  </a:ext>
                </a:extLst>
              </a:tr>
            </a:tbl>
          </a:graphicData>
        </a:graphic>
      </p:graphicFrame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B9045-883D-4757-A1EC-B8750C7C477A}" type="slidenum">
              <a:rPr lang="zh-TW" altLang="en-US" smtClean="0"/>
              <a:pPr/>
              <a:t>7</a:t>
            </a:fld>
            <a:endParaRPr lang="zh-TW" altLang="en-US" dirty="0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0866F2D6-06DD-DBB6-81AF-711AA5CC17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7729" y="3140477"/>
            <a:ext cx="1450707" cy="163789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DC037C13-E126-1BCC-6D48-0D660C44B4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4333" y="6011509"/>
            <a:ext cx="1456846" cy="204965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A48EE5BA-DA14-929C-E029-E7BE8E5066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654" y="6482318"/>
            <a:ext cx="1157817" cy="157884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F4552933-4531-17D8-8ED6-EB0276A482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3146" y="6482318"/>
            <a:ext cx="1024166" cy="157884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101476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5285041"/>
              </p:ext>
            </p:extLst>
          </p:nvPr>
        </p:nvGraphicFramePr>
        <p:xfrm>
          <a:off x="471488" y="628498"/>
          <a:ext cx="5917499" cy="855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1565">
                  <a:extLst>
                    <a:ext uri="{9D8B030D-6E8A-4147-A177-3AD203B41FA5}">
                      <a16:colId xmlns:a16="http://schemas.microsoft.com/office/drawing/2014/main" val="1563254925"/>
                    </a:ext>
                  </a:extLst>
                </a:gridCol>
                <a:gridCol w="779024">
                  <a:extLst>
                    <a:ext uri="{9D8B030D-6E8A-4147-A177-3AD203B41FA5}">
                      <a16:colId xmlns:a16="http://schemas.microsoft.com/office/drawing/2014/main" val="341072221"/>
                    </a:ext>
                  </a:extLst>
                </a:gridCol>
                <a:gridCol w="4056910">
                  <a:extLst>
                    <a:ext uri="{9D8B030D-6E8A-4147-A177-3AD203B41FA5}">
                      <a16:colId xmlns:a16="http://schemas.microsoft.com/office/drawing/2014/main" val="3556845778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教學階段</a:t>
                      </a:r>
                      <a:endParaRPr lang="en-US" sz="1400" b="1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時間</a:t>
                      </a:r>
                      <a:endParaRPr lang="en-US" sz="1400" b="1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400" b="1" kern="12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教學步驟</a:t>
                      </a:r>
                      <a:endParaRPr lang="en-US" altLang="zh-TW" sz="1400" b="1" kern="12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925566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b="1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[Part2-3]</a:t>
                      </a:r>
                    </a:p>
                    <a:p>
                      <a:pPr algn="ctr"/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臺灣拜拜</a:t>
                      </a: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algn="ctr"/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全攻略─</a:t>
                      </a: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algn="ctr"/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怎麼擲筊和求籤？</a:t>
                      </a: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17</a:t>
                      </a: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分鐘</a:t>
                      </a:r>
                      <a:endParaRPr lang="en-US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擲筊小知識</a:t>
                      </a: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685800" lvl="1" indent="-342900">
                        <a:buFont typeface="Wingdings" panose="05000000000000000000" pitchFamily="2" charset="2"/>
                        <a:buAutoNum type="circleNumWdWhitePlain"/>
                      </a:pP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提醒學生必須仔細看介紹擲筊的影片，才能在等一下的遊戲中獲勝！</a:t>
                      </a: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685800" lvl="1" indent="-342900">
                        <a:buFont typeface="Wingdings" panose="05000000000000000000" pitchFamily="2" charset="2"/>
                        <a:buAutoNum type="circleNumWdWhitePlain"/>
                      </a:pP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播放介紹擲筊的影片。</a:t>
                      </a: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685800" lvl="1" indent="-342900">
                        <a:buFont typeface="Wingdings" panose="05000000000000000000" pitchFamily="2" charset="2"/>
                        <a:buAutoNum type="circleNumWdWhitePlain"/>
                      </a:pP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教師總結擲筊的三種結果：「聖筊」、「陰筊」、「笑筊」。</a:t>
                      </a:r>
                      <a:endParaRPr lang="en-US" altLang="zh-TW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遊戲時間</a:t>
                      </a:r>
                      <a:endParaRPr lang="en-US" altLang="zh-TW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685800" marR="0" lvl="1" indent="-34290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circleNumWdWhitePlain"/>
                        <a:tabLst/>
                        <a:defRPr/>
                      </a:pP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請學生站起來，帶領他們進行</a:t>
                      </a:r>
                      <a:r>
                        <a:rPr lang="en-US" altLang="zh-TW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【</a:t>
                      </a: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遊戲一</a:t>
                      </a:r>
                      <a:r>
                        <a:rPr lang="en-US" altLang="zh-TW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】</a:t>
                      </a: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「雙人筊杯：默契大考驗」、</a:t>
                      </a:r>
                      <a:r>
                        <a:rPr lang="en-US" altLang="zh-TW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【</a:t>
                      </a: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遊戲二</a:t>
                      </a:r>
                      <a:r>
                        <a:rPr lang="en-US" altLang="zh-TW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】</a:t>
                      </a: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「誰是擲筊高手」，透過實體互動加深對擲筊結果的記憶。 </a:t>
                      </a:r>
                      <a:r>
                        <a:rPr lang="en-US" altLang="zh-TW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(</a:t>
                      </a: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可只擇一進行，詳細的遊戲規則請見教材中的「遊戲教學影片」與文字說明。</a:t>
                      </a:r>
                      <a:r>
                        <a:rPr lang="en-US" altLang="zh-TW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)</a:t>
                      </a: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  </a:t>
                      </a:r>
                      <a:endParaRPr lang="en-US" altLang="zh-TW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685800" lvl="1" indent="-342900">
                        <a:buFont typeface="+mj-lt"/>
                        <a:buAutoNum type="circleNumWdWhitePlain"/>
                      </a:pP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685800" lvl="1" indent="-342900">
                        <a:buFont typeface="Wingdings" panose="05000000000000000000" pitchFamily="2" charset="2"/>
                        <a:buAutoNum type="circleNumWdWhitePlain"/>
                      </a:pP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685800" lvl="1" indent="-342900">
                        <a:buFont typeface="Wingdings" panose="05000000000000000000" pitchFamily="2" charset="2"/>
                        <a:buAutoNum type="circleNumWdWhitePlain"/>
                      </a:pP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685800" lvl="1" indent="-342900">
                        <a:buFont typeface="Wingdings" panose="05000000000000000000" pitchFamily="2" charset="2"/>
                        <a:buAutoNum type="circleNumWdWhitePlain"/>
                      </a:pPr>
                      <a:endParaRPr lang="en-US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685800" lvl="1" indent="-342900">
                        <a:buFont typeface="Wingdings" panose="05000000000000000000" pitchFamily="2" charset="2"/>
                        <a:buAutoNum type="circleNumWdWhitePlain"/>
                      </a:pPr>
                      <a:endParaRPr lang="en-US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685800" lvl="1" indent="-342900">
                        <a:buFont typeface="Wingdings" panose="05000000000000000000" pitchFamily="2" charset="2"/>
                        <a:buAutoNum type="circleNumWdWhitePlain"/>
                      </a:pPr>
                      <a:endParaRPr lang="en-US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685800" lvl="1" indent="-342900">
                        <a:buFont typeface="Wingdings" panose="05000000000000000000" pitchFamily="2" charset="2"/>
                        <a:buAutoNum type="circleNumWdWhitePlain"/>
                      </a:pPr>
                      <a:endParaRPr lang="en-US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685800" lvl="1" indent="-342900">
                        <a:buFont typeface="Wingdings" panose="05000000000000000000" pitchFamily="2" charset="2"/>
                        <a:buAutoNum type="circleNumWdWhitePlain"/>
                      </a:pPr>
                      <a:endParaRPr lang="en-US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endParaRPr lang="en-US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endParaRPr lang="en-US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endParaRPr lang="en-US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endParaRPr lang="en-US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342900" lvl="0" indent="-342900">
                        <a:buFont typeface="+mj-lt"/>
                        <a:buAutoNum type="arabicPeriod" startAt="3"/>
                      </a:pP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求籤大解密</a:t>
                      </a:r>
                      <a:endParaRPr lang="en-US" altLang="zh-TW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685800" lvl="1" indent="-342900">
                        <a:buFont typeface="Wingdings" panose="05000000000000000000" pitchFamily="2" charset="2"/>
                        <a:buAutoNum type="circleNumWdWhitePlain"/>
                      </a:pP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請學生先看影片，仔細觀察求籤的順序。</a:t>
                      </a:r>
                      <a:endParaRPr lang="en-US" altLang="zh-TW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685800" lvl="1" indent="-342900" algn="just">
                        <a:buFont typeface="Wingdings" panose="05000000000000000000" pitchFamily="2" charset="2"/>
                        <a:buAutoNum type="circleNumWdWhitePlain"/>
                      </a:pP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打開互動式教學網頁，將求籤的正確步驟排出來。</a:t>
                      </a: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執行方式有二：</a:t>
                      </a: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1028700" lvl="2" indent="-342900" algn="just" defTabSz="685800" rtl="0" eaLnBrk="1" latinLnBrk="0" hangingPunct="1">
                        <a:buFont typeface="+mj-lt"/>
                        <a:buAutoNum type="arabicParenBoth"/>
                      </a:pP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教師打開網頁，帶領全班一起完成。</a:t>
                      </a: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1028700" marR="0" lvl="2" indent="-34290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arenBoth"/>
                        <a:tabLst/>
                        <a:defRPr/>
                      </a:pP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讓學生透過連結或</a:t>
                      </a: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掃描</a:t>
                      </a:r>
                      <a:r>
                        <a:rPr lang="en-US" altLang="zh-TW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QR Code</a:t>
                      </a: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自己試試看約</a:t>
                      </a:r>
                      <a:r>
                        <a:rPr lang="en-US" altLang="zh-TW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2</a:t>
                      </a: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分鐘，再全班一起複習。</a:t>
                      </a: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685800" lvl="2" indent="0" algn="just" defTabSz="685800" rtl="0" eaLnBrk="1" latinLnBrk="0" hangingPunct="1">
                        <a:buFont typeface="+mj-lt"/>
                        <a:buNone/>
                      </a:pP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endParaRPr lang="en-US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endParaRPr lang="en-US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endParaRPr lang="en-US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endParaRPr lang="en-US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endParaRPr lang="en-US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6712850"/>
                  </a:ext>
                </a:extLst>
              </a:tr>
            </a:tbl>
          </a:graphicData>
        </a:graphic>
      </p:graphicFrame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B9045-883D-4757-A1EC-B8750C7C477A}" type="slidenum">
              <a:rPr lang="zh-TW" altLang="en-US" smtClean="0"/>
              <a:pPr/>
              <a:t>8</a:t>
            </a:fld>
            <a:endParaRPr lang="zh-TW" altLang="en-US" dirty="0"/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9C0AF853-C5FD-EBAF-F57E-7E11B3E377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3467" y="4295030"/>
            <a:ext cx="1718751" cy="156587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B4E87A79-F04C-492D-CED9-60447D2D56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2344" y="7938005"/>
            <a:ext cx="1493310" cy="115482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1DCBDE32-26BA-2BE4-2928-A3CF1B0DF0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6239" y="7955316"/>
            <a:ext cx="1938308" cy="112020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4089A122-1E98-B43E-D2DB-97C3710C42F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684"/>
          <a:stretch>
            <a:fillRect/>
          </a:stretch>
        </p:blipFill>
        <p:spPr>
          <a:xfrm>
            <a:off x="4346239" y="3897919"/>
            <a:ext cx="1908727" cy="236009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738187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674</TotalTime>
  <Words>1986</Words>
  <Application>Microsoft Office PowerPoint</Application>
  <PresentationFormat>A4 紙張 (210x297 公釐)</PresentationFormat>
  <Paragraphs>297</Paragraphs>
  <Slides>13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13</vt:i4>
      </vt:variant>
    </vt:vector>
  </HeadingPairs>
  <TitlesOfParts>
    <vt:vector size="21" baseType="lpstr">
      <vt:lpstr>Iansui</vt:lpstr>
      <vt:lpstr>Iansui</vt:lpstr>
      <vt:lpstr>微軟正黑體</vt:lpstr>
      <vt:lpstr>Arial</vt:lpstr>
      <vt:lpstr>Calibri</vt:lpstr>
      <vt:lpstr>Calibri Light</vt:lpstr>
      <vt:lpstr>Wingdings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wenzao</dc:creator>
  <cp:lastModifiedBy>YEN-JU CHEN</cp:lastModifiedBy>
  <cp:revision>450</cp:revision>
  <dcterms:created xsi:type="dcterms:W3CDTF">2026-02-24T03:02:14Z</dcterms:created>
  <dcterms:modified xsi:type="dcterms:W3CDTF">2026-06-03T12:02:43Z</dcterms:modified>
</cp:coreProperties>
</file>