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73" r:id="rId4"/>
    <p:sldId id="274" r:id="rId5"/>
    <p:sldId id="281" r:id="rId6"/>
    <p:sldId id="259" r:id="rId7"/>
    <p:sldId id="275" r:id="rId8"/>
    <p:sldId id="276" r:id="rId9"/>
    <p:sldId id="277" r:id="rId10"/>
    <p:sldId id="279" r:id="rId11"/>
    <p:sldId id="285" r:id="rId12"/>
    <p:sldId id="286" r:id="rId13"/>
    <p:sldId id="287" r:id="rId14"/>
    <p:sldId id="283" r:id="rId15"/>
    <p:sldId id="282" r:id="rId16"/>
    <p:sldId id="278" r:id="rId17"/>
    <p:sldId id="280" r:id="rId18"/>
    <p:sldId id="284" r:id="rId19"/>
    <p:sldId id="266" r:id="rId20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60" autoAdjust="0"/>
    <p:restoredTop sz="94660"/>
  </p:normalViewPr>
  <p:slideViewPr>
    <p:cSldViewPr snapToGrid="0">
      <p:cViewPr>
        <p:scale>
          <a:sx n="110" d="100"/>
          <a:sy n="110" d="100"/>
        </p:scale>
        <p:origin x="2484" y="-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C5C8B-1790-4C55-A0B0-654F17F03921}" type="datetimeFigureOut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8D390-4E8D-4BCE-966E-ADBDAE0031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5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84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F09B9045-883D-4757-A1EC-B8750C7C477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795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130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103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98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49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738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063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365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25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05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B9045-883D-4757-A1EC-B8750C7C47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919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oneoz.com/" TargetMode="External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hyperlink" Target="https://toneoz.com/imez/?lang=zh-TW" TargetMode="External"/><Relationship Id="rId4" Type="http://schemas.openxmlformats.org/officeDocument/2006/relationships/hyperlink" Target="https://toneoz.com/blog/download-font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.mini.moe.edu.tw/SearchIndex/Radicals" TargetMode="External"/><Relationship Id="rId7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.mini.moe.edu.tw/SearchIndex/RadicalsTabl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7p1hVQ2pMeWVu9nUbQgxUyEWbXag9jLh" TargetMode="External"/><Relationship Id="rId7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s://www.chinese-linguipedia.org/search_source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95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00FCEF2D-4F42-4F32-A659-A4AC5B942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499" y="6391573"/>
            <a:ext cx="1723838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E603686A-047F-4129-9D23-8E9D4C31B2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419" y="6725782"/>
            <a:ext cx="1739913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24">
            <a:extLst>
              <a:ext uri="{FF2B5EF4-FFF2-40B4-BE49-F238E27FC236}">
                <a16:creationId xmlns:a16="http://schemas.microsoft.com/office/drawing/2014/main" id="{D572341A-49D6-4D58-AAAB-95C373E7D123}"/>
              </a:ext>
            </a:extLst>
          </p:cNvPr>
          <p:cNvSpPr txBox="1"/>
          <p:nvPr/>
        </p:nvSpPr>
        <p:spPr>
          <a:xfrm>
            <a:off x="3429001" y="1634086"/>
            <a:ext cx="295751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甲骨文情境圖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</a:p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 1份</a:t>
            </a:r>
          </a:p>
          <a:p>
            <a:pPr algn="ctr">
              <a:lnSpc>
                <a:spcPts val="3100"/>
              </a:lnSpc>
            </a:pP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內含甲骨文解答</a:t>
            </a:r>
            <a:endParaRPr lang="en-US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</p:txBody>
      </p:sp>
      <p:sp>
        <p:nvSpPr>
          <p:cNvPr id="14" name="投影片編號版面配置區 23">
            <a:extLst>
              <a:ext uri="{FF2B5EF4-FFF2-40B4-BE49-F238E27FC236}">
                <a16:creationId xmlns:a16="http://schemas.microsoft.com/office/drawing/2014/main" id="{1B51400E-E7B1-493D-B7DC-F72FC9B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/>
          <a:p>
            <a:fld id="{F09B9045-883D-4757-A1EC-B8750C7C477A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94694F5-04DA-4040-BDD6-B040A28663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462" y="1394216"/>
            <a:ext cx="2301875" cy="162742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1" name="TextBox 24">
            <a:extLst>
              <a:ext uri="{FF2B5EF4-FFF2-40B4-BE49-F238E27FC236}">
                <a16:creationId xmlns:a16="http://schemas.microsoft.com/office/drawing/2014/main" id="{8F853469-D3EA-4B0C-81A7-1F02F8F35D78}"/>
              </a:ext>
            </a:extLst>
          </p:cNvPr>
          <p:cNvSpPr txBox="1"/>
          <p:nvPr/>
        </p:nvSpPr>
        <p:spPr>
          <a:xfrm>
            <a:off x="3429000" y="4224204"/>
            <a:ext cx="323112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甲骨文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/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金文配對圖卡</a:t>
            </a: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  <a:b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</a:b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+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endParaRPr lang="en-US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 1份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28F8BE8E-5DC9-49F8-8AD2-0424F54268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711" y="3384677"/>
            <a:ext cx="1723416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8" name="TextBox 24">
            <a:extLst>
              <a:ext uri="{FF2B5EF4-FFF2-40B4-BE49-F238E27FC236}">
                <a16:creationId xmlns:a16="http://schemas.microsoft.com/office/drawing/2014/main" id="{7EA32681-B22D-4E32-93F2-A01D1CCA5E88}"/>
              </a:ext>
            </a:extLst>
          </p:cNvPr>
          <p:cNvSpPr txBox="1"/>
          <p:nvPr/>
        </p:nvSpPr>
        <p:spPr>
          <a:xfrm>
            <a:off x="3429000" y="7231100"/>
            <a:ext cx="323112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部首卡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  <a:b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</a:b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+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 1份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06A4FC68-BC5A-40DB-A973-68543E23B4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419" y="3718886"/>
            <a:ext cx="1739914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C4B8912D-2AB1-422C-B84B-B753F06C9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418" y="6725782"/>
            <a:ext cx="1739913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059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23">
            <a:extLst>
              <a:ext uri="{FF2B5EF4-FFF2-40B4-BE49-F238E27FC236}">
                <a16:creationId xmlns:a16="http://schemas.microsoft.com/office/drawing/2014/main" id="{1B51400E-E7B1-493D-B7DC-F72FC9B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/>
          <a:p>
            <a:fld id="{F09B9045-883D-4757-A1EC-B8750C7C477A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6C3B9AE7-BA2B-4A42-B11F-FDF8851A8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6" y="4282357"/>
            <a:ext cx="1723837" cy="2460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CE4300F1-8436-4BD2-9A8E-AD567E466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150" y="1275461"/>
            <a:ext cx="1728409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B1538ECB-19BC-468E-8CE7-7EF1708F12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9355" y="1609670"/>
            <a:ext cx="1739913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21656C34-D0B5-4FDC-BA63-C246CDE56D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7407" y="6429812"/>
            <a:ext cx="1739913" cy="2460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6" name="TextBox 24">
            <a:extLst>
              <a:ext uri="{FF2B5EF4-FFF2-40B4-BE49-F238E27FC236}">
                <a16:creationId xmlns:a16="http://schemas.microsoft.com/office/drawing/2014/main" id="{2612E0C6-C87D-4010-B59F-C47FCE16A468}"/>
              </a:ext>
            </a:extLst>
          </p:cNvPr>
          <p:cNvSpPr txBox="1"/>
          <p:nvPr/>
        </p:nvSpPr>
        <p:spPr>
          <a:xfrm>
            <a:off x="3526604" y="2109622"/>
            <a:ext cx="323112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漢字卡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  <a:b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</a:b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+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 1份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4A230DCA-399A-4149-803D-740D367DAA5B}"/>
              </a:ext>
            </a:extLst>
          </p:cNvPr>
          <p:cNvSpPr txBox="1"/>
          <p:nvPr/>
        </p:nvSpPr>
        <p:spPr>
          <a:xfrm>
            <a:off x="3526604" y="5116518"/>
            <a:ext cx="3231122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【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漢字卡含部首標示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】</a:t>
            </a:r>
            <a:b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</a:b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注音</a:t>
            </a: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+</a:t>
            </a:r>
            <a:r>
              <a:rPr lang="zh-TW" altLang="en-US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漢拼</a:t>
            </a:r>
            <a:endParaRPr lang="en-US" altLang="zh-TW" sz="2200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31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PDF  1份</a:t>
            </a: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88D15161-5E99-443F-BE92-A7D8699B76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6585" y="6429812"/>
            <a:ext cx="1739913" cy="2460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854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23">
            <a:extLst>
              <a:ext uri="{FF2B5EF4-FFF2-40B4-BE49-F238E27FC236}">
                <a16:creationId xmlns:a16="http://schemas.microsoft.com/office/drawing/2014/main" id="{1B51400E-E7B1-493D-B7DC-F72FC9B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/>
          <a:p>
            <a:fld id="{F09B9045-883D-4757-A1EC-B8750C7C477A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10" name="投影片編號版面配置區 17">
            <a:extLst>
              <a:ext uri="{FF2B5EF4-FFF2-40B4-BE49-F238E27FC236}">
                <a16:creationId xmlns:a16="http://schemas.microsoft.com/office/drawing/2014/main" id="{F23656FA-11F4-4730-9667-361F3A433577}"/>
              </a:ext>
            </a:extLst>
          </p:cNvPr>
          <p:cNvSpPr txBox="1">
            <a:spLocks/>
          </p:cNvSpPr>
          <p:nvPr/>
        </p:nvSpPr>
        <p:spPr>
          <a:xfrm>
            <a:off x="471488" y="9181397"/>
            <a:ext cx="591502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09B9045-883D-4757-A1EC-B8750C7C477A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15" name="Google Shape;95;p2">
            <a:extLst>
              <a:ext uri="{FF2B5EF4-FFF2-40B4-BE49-F238E27FC236}">
                <a16:creationId xmlns:a16="http://schemas.microsoft.com/office/drawing/2014/main" id="{FDD441FD-B17A-4107-9C32-28EF0B6CF793}"/>
              </a:ext>
            </a:extLst>
          </p:cNvPr>
          <p:cNvSpPr txBox="1"/>
          <p:nvPr/>
        </p:nvSpPr>
        <p:spPr>
          <a:xfrm>
            <a:off x="3527764" y="1517101"/>
            <a:ext cx="2663504" cy="95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909"/>
              </a:lnSpc>
            </a:pP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【</a:t>
            </a:r>
            <a:r>
              <a:rPr lang="zh-TW" altLang="en-US" sz="2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上課教材</a:t>
            </a: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】</a:t>
            </a:r>
            <a:endParaRPr lang="en-US" altLang="zh-TW" sz="2200" b="0" i="0" u="none" strike="noStrike" cap="none" dirty="0">
              <a:solidFill>
                <a:srgbClr val="000000"/>
              </a:solidFill>
              <a:latin typeface="芫荽" pitchFamily="2" charset="-120"/>
              <a:ea typeface="芫荽" pitchFamily="2" charset="-120"/>
              <a:cs typeface="芫荽" pitchFamily="2" charset="-120"/>
              <a:sym typeface="Arial"/>
            </a:endParaRPr>
          </a:p>
          <a:p>
            <a:pPr lvl="0" algn="ctr">
              <a:lnSpc>
                <a:spcPct val="140909"/>
              </a:lnSpc>
            </a:pPr>
            <a:r>
              <a:rPr lang="zh-TW" altLang="en-US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部首練習單</a:t>
            </a:r>
            <a:endParaRPr lang="zh-TW" altLang="en-US" sz="22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2E95311F-D5F4-4310-9C34-518F1BCFC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150" y="1280141"/>
            <a:ext cx="1728409" cy="24516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D75AC40D-B3B7-4CE3-AF3E-809DAA9799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9471" y="1609670"/>
            <a:ext cx="1719681" cy="2460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2" name="Google Shape;95;p2">
            <a:extLst>
              <a:ext uri="{FF2B5EF4-FFF2-40B4-BE49-F238E27FC236}">
                <a16:creationId xmlns:a16="http://schemas.microsoft.com/office/drawing/2014/main" id="{E8ED87A9-293C-4D49-9D5D-431398BC7B5C}"/>
              </a:ext>
            </a:extLst>
          </p:cNvPr>
          <p:cNvSpPr txBox="1"/>
          <p:nvPr/>
        </p:nvSpPr>
        <p:spPr>
          <a:xfrm>
            <a:off x="3294368" y="4892375"/>
            <a:ext cx="3130296" cy="95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909"/>
              </a:lnSpc>
            </a:pP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【</a:t>
            </a:r>
            <a:r>
              <a:rPr lang="zh-TW" altLang="en-US" sz="2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補充教材</a:t>
            </a:r>
            <a:r>
              <a:rPr 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】</a:t>
            </a:r>
            <a:endParaRPr lang="en-US" altLang="zh-TW" sz="2200" b="0" i="0" u="none" strike="noStrike" cap="none" dirty="0">
              <a:solidFill>
                <a:srgbClr val="000000"/>
              </a:solidFill>
              <a:latin typeface="芫荽" pitchFamily="2" charset="-120"/>
              <a:ea typeface="芫荽" pitchFamily="2" charset="-120"/>
              <a:cs typeface="芫荽" pitchFamily="2" charset="-120"/>
              <a:sym typeface="Arial"/>
            </a:endParaRPr>
          </a:p>
          <a:p>
            <a:pPr lvl="0" algn="ctr">
              <a:lnSpc>
                <a:spcPct val="140909"/>
              </a:lnSpc>
            </a:pPr>
            <a:r>
              <a:rPr lang="zh-TW" altLang="en-US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教學資源彙整 </a:t>
            </a:r>
            <a:r>
              <a:rPr lang="en-US" altLang="zh-TW" sz="2200" b="0" i="0" u="none" strike="noStrike" cap="none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Arial"/>
              </a:rPr>
              <a:t>PDF </a:t>
            </a:r>
            <a:r>
              <a:rPr lang="en-US" altLang="zh-TW" sz="2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1</a:t>
            </a:r>
            <a:r>
              <a:rPr lang="zh-TW" altLang="en-US" sz="2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份</a:t>
            </a: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C9460E85-0ED8-42FA-975E-219426C554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436" y="4287218"/>
            <a:ext cx="1723837" cy="24512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4B63F5CE-6995-46A1-A2A1-EC73BBF2B8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7407" y="6432464"/>
            <a:ext cx="1739913" cy="2455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C0EA4431-349E-4F38-9B02-828C9D286C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5965" y="6429812"/>
            <a:ext cx="1721152" cy="2460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768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23">
            <a:extLst>
              <a:ext uri="{FF2B5EF4-FFF2-40B4-BE49-F238E27FC236}">
                <a16:creationId xmlns:a16="http://schemas.microsoft.com/office/drawing/2014/main" id="{1B51400E-E7B1-493D-B7DC-F72FC9B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1488" y="9181397"/>
            <a:ext cx="5915025" cy="527403"/>
          </a:xfrm>
        </p:spPr>
        <p:txBody>
          <a:bodyPr/>
          <a:lstStyle/>
          <a:p>
            <a:fld id="{F09B9045-883D-4757-A1EC-B8750C7C477A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10" name="投影片編號版面配置區 17">
            <a:extLst>
              <a:ext uri="{FF2B5EF4-FFF2-40B4-BE49-F238E27FC236}">
                <a16:creationId xmlns:a16="http://schemas.microsoft.com/office/drawing/2014/main" id="{F23656FA-11F4-4730-9667-361F3A433577}"/>
              </a:ext>
            </a:extLst>
          </p:cNvPr>
          <p:cNvSpPr txBox="1">
            <a:spLocks/>
          </p:cNvSpPr>
          <p:nvPr/>
        </p:nvSpPr>
        <p:spPr>
          <a:xfrm>
            <a:off x="471488" y="9181397"/>
            <a:ext cx="591502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09B9045-883D-4757-A1EC-B8750C7C477A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11" name="矩形: 圓角 19">
            <a:extLst>
              <a:ext uri="{FF2B5EF4-FFF2-40B4-BE49-F238E27FC236}">
                <a16:creationId xmlns:a16="http://schemas.microsoft.com/office/drawing/2014/main" id="{B2941E36-6326-47DD-903C-79D3449445B4}"/>
              </a:ext>
            </a:extLst>
          </p:cNvPr>
          <p:cNvSpPr/>
          <p:nvPr/>
        </p:nvSpPr>
        <p:spPr>
          <a:xfrm>
            <a:off x="710704" y="2109978"/>
            <a:ext cx="5436593" cy="1721657"/>
          </a:xfrm>
          <a:prstGeom prst="roundRect">
            <a:avLst/>
          </a:prstGeom>
          <a:solidFill>
            <a:srgbClr val="8AB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【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圖片來源與版權聲明</a:t>
            </a: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】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為落實智慧財產權保護並避免任何潛在之版權爭議，本數位教材（包含簡報素材、學習單及活動圖檔）中所使用之所有圖片與視覺設計，皆為運用 </a:t>
            </a:r>
            <a:r>
              <a:rPr lang="en-US" altLang="zh-TW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AI </a:t>
            </a:r>
            <a:r>
              <a:rPr lang="zh-TW" altLang="en-US" sz="1400" dirty="0">
                <a:latin typeface="芫荽" pitchFamily="2" charset="-120"/>
                <a:ea typeface="芫荽" pitchFamily="2" charset="-120"/>
                <a:cs typeface="芫荽" pitchFamily="2" charset="-120"/>
              </a:rPr>
              <a:t>圖像生成技術原創產出之免版權素材。各教學單位與教師皆可安心下載，並自由運用於各式非營利之教學場域中</a:t>
            </a:r>
            <a:r>
              <a:rPr lang="zh-TW" altLang="en-US" sz="12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。</a:t>
            </a:r>
            <a:endParaRPr lang="zh-TW" altLang="en-US" sz="14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sp>
        <p:nvSpPr>
          <p:cNvPr id="12" name="矩形: 圓角 5">
            <a:extLst>
              <a:ext uri="{FF2B5EF4-FFF2-40B4-BE49-F238E27FC236}">
                <a16:creationId xmlns:a16="http://schemas.microsoft.com/office/drawing/2014/main" id="{DFF8DE56-4FC4-414F-8FBA-52D92B73A4F3}"/>
              </a:ext>
            </a:extLst>
          </p:cNvPr>
          <p:cNvSpPr/>
          <p:nvPr/>
        </p:nvSpPr>
        <p:spPr>
          <a:xfrm>
            <a:off x="710704" y="3978865"/>
            <a:ext cx="5436593" cy="42888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TW" sz="1800" b="1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※</a:t>
            </a:r>
            <a:r>
              <a:rPr lang="zh-TW" altLang="en-US" sz="1800" b="1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 教材字型與標音說明：</a:t>
            </a:r>
            <a:endParaRPr lang="en-US" altLang="zh-TW" sz="1800" b="1" dirty="0">
              <a:solidFill>
                <a:schemeClr val="bg1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老師若需要教材內的字型，可參考</a:t>
            </a:r>
            <a:r>
              <a:rPr lang="en-US" altLang="zh-TW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【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補充教材</a:t>
            </a:r>
            <a:r>
              <a:rPr lang="en-US" altLang="zh-TW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】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教學資源彙整內的說明，到</a:t>
            </a:r>
            <a:r>
              <a:rPr lang="en-US" altLang="zh-TW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TonOZ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澳聲通</a:t>
            </a:r>
            <a:r>
              <a:rPr lang="zh-TW" altLang="en-US" sz="1600" dirty="0">
                <a:solidFill>
                  <a:schemeClr val="bg1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網站內下載。</a:t>
            </a:r>
            <a:endParaRPr lang="en-US" altLang="zh-TW" sz="1600" dirty="0">
              <a:solidFill>
                <a:schemeClr val="bg1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●教材內使用之字型皆取自「</a:t>
            </a:r>
            <a:r>
              <a:rPr lang="en-US" altLang="zh-TW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ToneOZ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3"/>
              </a:rPr>
              <a:t>澳聲通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」網站中的「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4"/>
              </a:rPr>
              <a:t>字型下載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」頁面，網頁中說明如下圖所示：</a:t>
            </a:r>
            <a:endParaRPr lang="en-US" altLang="zh-TW" sz="1600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</a:rPr>
              <a:t>● 破音字之標音可使用「</a:t>
            </a:r>
            <a:r>
              <a:rPr lang="en" altLang="zh-TW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5"/>
              </a:rPr>
              <a:t>ToneOZ</a:t>
            </a:r>
            <a:r>
              <a:rPr lang="zh-TW" altLang="en-US" sz="1600" dirty="0">
                <a:solidFill>
                  <a:schemeClr val="bg1"/>
                </a:solidFill>
                <a:latin typeface="Iansui" pitchFamily="2" charset="-120"/>
                <a:ea typeface="Iansui" pitchFamily="2" charset="-120"/>
                <a:cs typeface="Iansui" pitchFamily="2" charset="-120"/>
                <a:hlinkClick r:id="rId5"/>
              </a:rPr>
              <a:t>曉聲</a:t>
            </a:r>
            <a:r>
              <a:rPr lang="zh-TW" altLang="en-US" sz="1600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  <a:hlinkClick r:id="rId5"/>
              </a:rPr>
              <a:t>通工具</a:t>
            </a:r>
            <a:r>
              <a:rPr lang="zh-TW" altLang="en-US" sz="1600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</a:rPr>
              <a:t>」調整</a:t>
            </a:r>
            <a:r>
              <a:rPr lang="zh-TW" altLang="en-US" sz="1600" b="1" i="0" u="none" strike="noStrike" dirty="0">
                <a:solidFill>
                  <a:schemeClr val="bg1"/>
                </a:solidFill>
                <a:effectLst/>
                <a:latin typeface="Iansui" pitchFamily="2" charset="-120"/>
                <a:ea typeface="Iansui" pitchFamily="2" charset="-120"/>
                <a:cs typeface="Iansui" pitchFamily="2" charset="-120"/>
              </a:rPr>
              <a:t>：</a:t>
            </a:r>
            <a:endParaRPr lang="en-US" altLang="zh-TW" sz="1600" b="1" i="0" u="none" strike="noStrike" dirty="0">
              <a:solidFill>
                <a:schemeClr val="bg1"/>
              </a:solidFill>
              <a:effectLst/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i="0" u="none" strike="noStrike" dirty="0">
              <a:solidFill>
                <a:schemeClr val="bg1"/>
              </a:solidFill>
              <a:effectLst/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1600" b="1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  <a:p>
            <a:pPr>
              <a:lnSpc>
                <a:spcPct val="150000"/>
              </a:lnSpc>
            </a:pPr>
            <a:endParaRPr lang="zh-TW" altLang="en-US" sz="1600" dirty="0">
              <a:solidFill>
                <a:schemeClr val="bg1"/>
              </a:solidFill>
              <a:latin typeface="Iansui" pitchFamily="2" charset="-120"/>
              <a:ea typeface="Iansui" pitchFamily="2" charset="-120"/>
              <a:cs typeface="Iansui" pitchFamily="2" charset="-120"/>
            </a:endParaRPr>
          </a:p>
        </p:txBody>
      </p:sp>
      <p:pic>
        <p:nvPicPr>
          <p:cNvPr id="13" name="Picture 2" descr="字嗨注音芫荽">
            <a:extLst>
              <a:ext uri="{FF2B5EF4-FFF2-40B4-BE49-F238E27FC236}">
                <a16:creationId xmlns:a16="http://schemas.microsoft.com/office/drawing/2014/main" id="{BF304BEF-68C6-4A47-B034-EEB22CF1D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26" y="6405969"/>
            <a:ext cx="1795115" cy="179511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澳聲通部首注音庫楷">
            <a:extLst>
              <a:ext uri="{FF2B5EF4-FFF2-40B4-BE49-F238E27FC236}">
                <a16:creationId xmlns:a16="http://schemas.microsoft.com/office/drawing/2014/main" id="{C12DE1AC-A11B-40FC-8299-BFF7527D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396635"/>
            <a:ext cx="1795115" cy="179511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03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2E9AAC7-2ACE-438B-9F0F-1F382EDE3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573418"/>
              </p:ext>
            </p:extLst>
          </p:nvPr>
        </p:nvGraphicFramePr>
        <p:xfrm>
          <a:off x="480535" y="1322528"/>
          <a:ext cx="5917499" cy="795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2999928556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2793987413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1658651203"/>
                    </a:ext>
                  </a:extLst>
                </a:gridCol>
              </a:tblGrid>
              <a:tr h="540000">
                <a:tc gridSpan="3"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教學專題（七）</a:t>
                      </a: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漢字裡</a:t>
                      </a:r>
                      <a:r>
                        <a:rPr lang="zh-TW" altLang="en-US" sz="1600" baseline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的小祕密</a:t>
                      </a:r>
                      <a:r>
                        <a:rPr lang="en-US" altLang="zh-TW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6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字形與部首桌遊活動</a:t>
                      </a:r>
                      <a:endParaRPr lang="en-US" sz="16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1939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教學對象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對漢字字形與部首學習有興趣之兒童學習者</a:t>
                      </a:r>
                      <a:endParaRPr lang="en-US" altLang="zh-TW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Iansui" pitchFamily="2" charset="-120"/>
                        <a:ea typeface="Iansui" pitchFamily="2" charset="-120"/>
                        <a:cs typeface="Iansui" pitchFamily="2" charset="-120"/>
                        <a:sym typeface="Arial"/>
                      </a:endParaRPr>
                    </a:p>
                    <a:p>
                      <a:r>
                        <a:rPr lang="zh-TW" alt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或學完</a:t>
                      </a:r>
                      <a:r>
                        <a:rPr lang="en-US" altLang="zh-TW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《</a:t>
                      </a:r>
                      <a:r>
                        <a:rPr lang="zh-TW" alt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學華語向前走</a:t>
                      </a:r>
                      <a:r>
                        <a:rPr lang="en-US" altLang="zh-TW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》</a:t>
                      </a:r>
                      <a:r>
                        <a:rPr lang="zh-TW" altLang="en-U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第一冊之兒童學習者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72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教學時間</a:t>
                      </a:r>
                      <a:endParaRPr lang="en-US" altLang="zh-TW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TW" altLang="en-US" sz="1400" dirty="0"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每套圖卡設計概念不同，教師可斟酌取用並安排合適時間。</a:t>
                      </a:r>
                      <a:endParaRPr lang="en-US" altLang="zh-TW" sz="1400" dirty="0"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4072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教學目標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透過遊戲讓學生了解漢字中部首系統的重要性。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學習如何利用辨識部首的方式來推理漢字的意思。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降低學生對漢字的恐懼感，提升認字的興趣與效率。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5938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教學材料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dk1"/>
                          </a:solidFill>
                          <a:latin typeface="Iansui" pitchFamily="2" charset="-120"/>
                          <a:ea typeface="Iansui" pitchFamily="2" charset="-120"/>
                          <a:cs typeface="Iansui" pitchFamily="2" charset="-120"/>
                          <a:sym typeface="Arial"/>
                        </a:rPr>
                        <a:t>本專題提供之活動圖卡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262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參考教材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漢字挑選來源與參考：</a:t>
                      </a:r>
                      <a:endParaRPr lang="en-US" altLang="zh-TW" sz="1400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選自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《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學華語向前走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》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第一冊各課的「習寫漢字」與「認讀漢字」約</a:t>
                      </a:r>
                      <a:r>
                        <a:rPr lang="en-US" altLang="zh-TW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180</a:t>
                      </a:r>
                      <a:r>
                        <a:rPr lang="zh-TW" altLang="en-US" sz="1400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個。</a:t>
                      </a:r>
                      <a:endParaRPr lang="en-US" sz="1400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1798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教學材料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教學步驟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7422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甲骨文情境圖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10-15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甲骨文情境圖建議使用方式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教師可在教室中展示如上所示的甲骨文情境圖，同時向學生說明：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「這是很久很久以前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最早最早的漢字。」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「以前的人為了占卜和記錄，會把看到的東西畫下來。慢慢的，就變成我們現在使用的文字了。」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接著，帶學生看情境圖上的「圖案」，請學生猜猜看這些圖案代表什麼意思，使用華語或其他語言猜答案皆可。教師可依情況給予一點提示，如：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「這是一種動物、這是天上的東西、這是水裡的動物、這種動物會飛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362004"/>
                  </a:ext>
                </a:extLst>
              </a:tr>
            </a:tbl>
          </a:graphicData>
        </a:graphic>
      </p:graphicFrame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B9045-883D-4757-A1EC-B8750C7C477A}" type="slidenum">
              <a:rPr lang="zh-TW" altLang="en-US" smtClean="0"/>
              <a:pPr/>
              <a:t>5</a:t>
            </a:fld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74B2A40-6BFB-4D38-8378-0169B7305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6316" y="5229225"/>
            <a:ext cx="1835184" cy="12974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0322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60311"/>
              </p:ext>
            </p:extLst>
          </p:nvPr>
        </p:nvGraphicFramePr>
        <p:xfrm>
          <a:off x="471488" y="628498"/>
          <a:ext cx="5917499" cy="871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在帶領、提示學生猜甲骨文的同時，若學生猜對了，老師可順勢帶出該字的發音，如：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「好棒，這個就是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cloud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，跟我說：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雲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老師可將印出來的甲骨文情境圖發給學生，讓學生小組合作，請同組學生再看一次情境圖上的各種圖案，並在甲骨文旁邊寫下答案，拼音或學生熟悉的語言皆可，此階段為激發學生對漢字的興趣，因此不需要過度嚴格地限制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小組完成任務後，老師可請各組派一至二人，到講臺前展示自己組別的情境圖，並開始介紹：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「這是月、這是木、這是車、這是鳥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若學生的程度允許，也可鼓勵用敘述的方式：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「天上有很多東西，有日、月、雲、還有星。這裡有小河，河裡面有水也有魚。因為天氣很冷，所以有人在這裡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make fire(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生火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，旁邊有雞，我覺得他們可能要烤雞。」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發表活動告一段落，教師可公布情境圖中所有甲骨文的解答，在教材中的第三頁，如下圖：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若學生對「象形」充滿興趣，老師也可帶著學生發揮想像力，開始用自己的想法創造一些有趣的文字，並說出創作該文字的概念，示意圖如下。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BDF637A-9640-430B-A8C6-ED106FFF6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691" y="5991225"/>
            <a:ext cx="2061280" cy="14573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839D3B2-FE46-490C-89A3-1CE4E034C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691" y="8246487"/>
            <a:ext cx="1235109" cy="9650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125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63657"/>
              </p:ext>
            </p:extLst>
          </p:nvPr>
        </p:nvGraphicFramePr>
        <p:xfrm>
          <a:off x="471488" y="628498"/>
          <a:ext cx="5917499" cy="86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</a:t>
                      </a:r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金文配對圖卡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15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【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金文配對圖卡建議使用方式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】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對學生來說是抽象的線條，甲骨文卻像一幅幅有趣的插圖。透過「甲骨文與現代部首」的配對，不僅能降低學生的認字焦慮，還能激發好奇心，但某些常用部首可能不存在甲骨文，因此會使用金文字體製作圖卡並標註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本套圖卡一內含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25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個部首，兩張一組，共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50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張，每組含一張甲骨文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或金文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及一張現行漢字。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教師可將字卡印出後，依虛線裁開即可使用。建議使用方式可如上圖般一組使用，或單純將甲骨文或現代部首拿出使用。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使用方式一．整組使用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先將學生分組後，介紹圖卡用法，其中一張是「好久好久以前的漢字」，另一張是「現在我們用的漢字」，這些字都是「部首」。並請學生試著合作找出正確的配對，配對完成後由老師檢查、計分，並選出得分最高的組別給予獎勵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使用方式二．拆開使用</a:t>
                      </a:r>
                      <a:r>
                        <a:rPr lang="en-US" altLang="zh-TW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教師展示甲骨文圖卡，並帶領全班學生觀察字的外型，輕鬆地討論、猜測它看起來像什麼，每位學生都要輪流回答。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教師：「這張像什麼？」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Fish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？魚？」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教師：「很棒，我們再說一次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魚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BEA223F-C366-477A-AF34-E1B841DFC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0132" y="3153668"/>
            <a:ext cx="1198052" cy="16945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05C5D15-7C4E-4A05-98BD-0FB5B0772F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1428" y="3153668"/>
            <a:ext cx="1190986" cy="16945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727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93609"/>
              </p:ext>
            </p:extLst>
          </p:nvPr>
        </p:nvGraphicFramePr>
        <p:xfrm>
          <a:off x="471488" y="628498"/>
          <a:ext cx="5917499" cy="855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甲骨文</a:t>
                      </a:r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金文配對圖卡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使用方式三．拆開使用</a:t>
                      </a:r>
                      <a:r>
                        <a:rPr lang="en-US" altLang="zh-TW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現代漢字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學生學完第一冊的部首後，可將此圖卡用作複習，圖卡上有漢字、注音、拼音和相對應的圖片。教師可將圖卡展示並帶領學生複習，也可從圖卡中抽出幾張後，請學生想想有哪些學過的字擁有這些部首。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若教師想帶學生玩更活潑一點的活動，也可分組後請學生將圖卡蓋在桌子中央，輪流由其中一人抽出字卡並翻到正面後，最先讀出字音的學生加分，每位學生都要有翻卡片的機會。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部首卡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15-20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教師可印出部首卡，並在台前展示卡片作為教學用，教學過程中提醒學生，同一個部首可能會以不同的樣子出現在漢字中，比如說「手」部與提手旁的「扌」部其實是同一個部首。以下為建議的使用方式：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使用方式一．搭配漢字卡使用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詳細使用方式請參考「漢字卡」的使用建議。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使用方式二．僅使用部首卡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老師可單純使用部首卡片，在課堂中逐一展示並解釋該部首的意思，以下以部首「心」為例：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「這個字怎麼念？」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「很棒，它有很多種樣子，有時候是這個躺著的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心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，有時候是站著的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dirty="0">
                          <a:effectLst/>
                        </a:rPr>
                        <a:t>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，有時候是這樣多一隻腳的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dirty="0">
                          <a:effectLst/>
                        </a:rPr>
                        <a:t>㣺</a:t>
                      </a:r>
                      <a:r>
                        <a:rPr lang="en-US" altLang="zh-TW" sz="1400" b="0" i="0" dirty="0">
                          <a:effectLst/>
                        </a:rPr>
                        <a:t>』</a:t>
                      </a:r>
                      <a:r>
                        <a:rPr lang="zh-TW" altLang="en-US" sz="1400" b="0" i="0" dirty="0">
                          <a:effectLst/>
                        </a:rPr>
                        <a:t>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957263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8C9D25-5CCB-4313-ABFA-D1C8A79894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7602" y="4688513"/>
            <a:ext cx="1198052" cy="16932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FFAC32D-447E-4D9C-83D4-10A74662C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9604" y="4688513"/>
            <a:ext cx="1186724" cy="16945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823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899390"/>
              </p:ext>
            </p:extLst>
          </p:nvPr>
        </p:nvGraphicFramePr>
        <p:xfrm>
          <a:off x="471488" y="628498"/>
          <a:ext cx="5917499" cy="849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「部首跟漢字的意思有關係，如果你看到一個不認識的漢字，可以先找到它的部首，再猜猜它是什麼意思。」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逐一將部首卡片帶完之後，可將圖卡分派給各組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學生，請該組學生再一起看過卡片之後，聽老師的指令找到相對應的部首卡。教師可提供的指令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線索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範例如下：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「吃喝、唱歌，可能跟哪一個部首有關係？」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「有一個部首跟時間有關係，意思是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太陽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，是哪一個呢？」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「跟心情有關係的呢？」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藉由這樣的小活動，讓學生明白「部首」可以是漢字的系統，也可以為漢字分類，透過觀察漢字中的部首，可以有</a:t>
                      </a: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很高的概率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猜中那個漢字所屬的分類及可能代表的意思，但並非每一個漢字都能如此判斷部首，有時部首僅作為歸類的工具。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漢字數量龐大，除了部首明顯、部首與該字字義高度相關的字外，還有許多常見字，由於演變的關係，早期與現行的漢字字義、讀音已產生落差。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面對學生質疑「這個字為何是那個部首？」的情況，以下提供幾個漢字的教學引導與應對建議：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一．「不」字的部首為何是「一」？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教學指引：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把部首解釋為「找字的好工具」，而不完全是「意義的來源」。教師可利用以下的說法，引導學生：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「現在的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不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字看起來跟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一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好像沒什麼關係對嗎？這是因為在很久很久以前編字典的人，為了讓大家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查字典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時找得到它，規定它住在部首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一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的家裡。部首有時候是幫我們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找朋友（歸類）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的工具，不一定每一個字的意思都跟部首一模一樣喔！」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848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380490"/>
              </p:ext>
            </p:extLst>
          </p:nvPr>
        </p:nvGraphicFramePr>
        <p:xfrm>
          <a:off x="471488" y="628498"/>
          <a:ext cx="5917499" cy="858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二．「沒」字的部首為何是「水」？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教學指引：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不需要在課堂上糾結古音或本義的讀音，以免干擾學生正在學習的現行華語。可將它視為「語言演變的小常識」即可：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「你問得真好！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沒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這個字本來有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沒入水中（</a:t>
                      </a:r>
                      <a:r>
                        <a:rPr lang="en-US" altLang="zh-TW" sz="1400" kern="1200" baseline="0" dirty="0" err="1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mò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的意思，所以它被分到了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水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部。但我們現在平常說的是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沒（</a:t>
                      </a:r>
                      <a:r>
                        <a:rPr lang="en-US" altLang="zh-TW" sz="1400" kern="1200" baseline="0" dirty="0" err="1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méi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「漢字的演變就像流行一樣，時間久了，大家的念法和用法也會慢慢改變喔！現在我們在課本裡先記住常用的這個讀音和意思就可以了。」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三．「不知道部首在哪裡」怎麼辦？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教學指引：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教學焦點放在「學生現階段學到的常用義與讀音」。若學生找不出部首時，可利用「帶領學生一起找答案」的方式來解決。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「這個問題超級棒，連老師都要去查資料呢！漢字有幾萬個，有些字的部首一眼就能找出來；但有些字比較神祕，不容易找到它的部首，如果你對它很有興趣，我們現在可以一起來查查字典，找出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漢字的小祕密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！」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接著，教師可帶領學生一起查找字典，以「坐」字為例：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教師：「你們覺得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是什麼部首？」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，還是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？不知道。」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教師：「那，你們先猜猜看，覺得是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部的舉手！覺得是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部的舉手！」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教師：「有人覺得是土部，有人覺得是人部。怎麼辦呢？我們可以去哪裡找到答案？」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學生：「看網路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查字典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問別人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/……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教師：「很棒，老師現在想跟大家一起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在網路上查字典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，找出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的部首。」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380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365782"/>
              </p:ext>
            </p:extLst>
          </p:nvPr>
        </p:nvGraphicFramePr>
        <p:xfrm>
          <a:off x="471488" y="628498"/>
          <a:ext cx="5917499" cy="86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接著，教師可打開「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  <a:hlinkClick r:id="rId3"/>
                        </a:rPr>
                        <a:t>教育部國語小字典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」，此字典的「部首索引」不需自行計算部首的筆畫數，直接點選部首字形即可查詢。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以漢字「坐」為例，學生猜可能的部首是「人」部或「土」部，老師帶著學生逐一查找。首先是以「人」部：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教師：「我們來試試看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是不是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教師可帶領全班學生，或找自願者，在網頁內找到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部的方塊並點擊，如下圖所示。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教師：「如果扣掉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字還有幾畫呢？我們一起數一數。」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接著，教師帶領學生舉起手，邊數邊寫。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教師：「一、二、三、四、五，好，我們來找一下五畫的地方，有沒有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這個字呢？」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學生：「沒有。」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教師：「那，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就不是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部了。沒關係，我們換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部試試看。」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老師如上述步驟詢問並帶領學生找到「坐」字。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教師：「扣掉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還有幾畫呢？」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師生：「一、二、三、四。」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0A5C40D-8A27-416F-B8FF-8E1DC8078E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9166" y="1832650"/>
            <a:ext cx="1668859" cy="10502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040B45B-62E7-425E-A4CC-2D14B938A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293" y="1823125"/>
            <a:ext cx="1961536" cy="10597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E9DB87B-B313-4AA2-941A-66D908B09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5149" y="4617983"/>
            <a:ext cx="1685752" cy="8605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566709B-4099-40F6-B627-D5B711057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5148" y="7559463"/>
            <a:ext cx="1725851" cy="7336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4732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435742"/>
              </p:ext>
            </p:extLst>
          </p:nvPr>
        </p:nvGraphicFramePr>
        <p:xfrm>
          <a:off x="471488" y="628498"/>
          <a:ext cx="5917499" cy="86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教師：「真棒，所以我們找找看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四畫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有沒有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這個字呢？」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學生：「有，找到了！」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教師：「大家真棒，現在我們就可以知道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是什麼部首？」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坐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用這樣的方式帶領學生一起查找字典，師生一起找出答案的方式，會讓學生對正確答案更有印象。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若教師希望學生能學會並習慣使用部首查字典，可多找幾個本專題內的範例字，展示在白板上，讓學生多練習幾次，可分組進行，並請學生按照以下步驟來執行：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辨認老師指定的字形及讀音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小組討論並猜出該字可能的部首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使用猜測的部首查詢字典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確認該字的部首，並發表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或到白板上去圈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這樣的過程可訓練學生遇到生字時，先推測部首，再透過字典查證，最後找到正確答案。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教師在過程中可觀察學生的反應，若學生對這樣的學習方式很感興趣，並且也有足夠的設備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平板、電腦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可支援，便可舉辦一個小小的「用字典找答案」的活動。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在此提供「教育部國語小字典」內的「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  <a:hlinkClick r:id="rId3"/>
                        </a:rPr>
                        <a:t>部首字音讀表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」供教師備課時參考。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1884123-4221-4736-92F5-85EF5F6EE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155" y="7636020"/>
            <a:ext cx="2148826" cy="14462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0435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986684"/>
              </p:ext>
            </p:extLst>
          </p:nvPr>
        </p:nvGraphicFramePr>
        <p:xfrm>
          <a:off x="471488" y="628498"/>
          <a:ext cx="5917499" cy="846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部首活動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練習單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若需使用，約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10-15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分鐘。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「部首卡」使用過後，教師可印出此練習單供學生練習。若教室中有電子白板或觸控式螢幕，也可展示此份檔案，讓學生使用不同顏色的畫筆圈選漢字。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如練習單上之標題與說明所示，三個部首「木部」、「水部」、「火部」分別用咖啡色、藍色與紅色標示。請教師提醒學生，使用相對應的顏色圈選該部首的漢字：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「哪些字是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木部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的？用咖啡色的筆圈起來。」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「哪些字是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水部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的？用藍色的筆圈起來。」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「哪些字是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火部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的？用紅色的筆圈起來。」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圈選完畢後，如解答頁所示，有些字是無法分類於木部、水部及火部的。這時教師可說：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「這裡有一些沒被圈到的字，我們一起讀一讀。」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「太棒了！讀得很好。」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「這些沒被圈到的字是什麼部首呢？」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「沒錯，就是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人部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。現在選一個你最喜歡的顏色，把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人部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的字圈起來吧！」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若時間及學生程度允許，可將此學習單用於認字練習：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「我們一起讀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每個人輪流讀兩個字，好嗎？」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「讀完請把這些漢字的注音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拼音寫在它旁邊。」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若課堂上時間不允許，亦可將學習單發回，請學生回家完成標音，下次交回。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957263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DAC375-45DC-4896-9BF6-35E90AFF1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258" y="1109126"/>
            <a:ext cx="1179655" cy="16633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9420A0-56AD-4CC1-8C77-476C868DCB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0241" y="1108478"/>
            <a:ext cx="1177215" cy="16646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9485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785919"/>
              </p:ext>
            </p:extLst>
          </p:nvPr>
        </p:nvGraphicFramePr>
        <p:xfrm>
          <a:off x="471488" y="628498"/>
          <a:ext cx="5917499" cy="846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漢字卡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20-30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此卡片配合「部首卡」中的部首，每個部首有兩張對應的漢字卡，共計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52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張。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使用方式一．僅使用漢字卡</a:t>
                      </a:r>
                      <a:endParaRPr lang="en-US" altLang="zh-TW" sz="1400" b="1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教師將漢字卡備好後，可先帶領學生認字，複習讀音、字形與造詞。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教師：「這個字怎麼念？」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學生：「課。」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教師：「我們學過哪些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課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的詞？」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學生：「上課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下課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課本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/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第一課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……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教師：「很棒，我們來看下一個字。」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也可將卡片印出裁剪好之後，將學生分組，圍坐在桌子旁，老師將字卡順序打亂後，散放在桌上。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接著由老師隨機讀出一個字卡上的漢字，請學生輪流找到相同的卡片並舉高，每位學生都輪完之後，開始第二輪、第三輪。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學生熟練漢字卡上的字後，可使用更進階的玩法，要求輪到的學生找到卡片並舉高之後，造詞並大聲說出詞彙，正確者可得分。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用競賽的方式鼓勵學生參與，同時多認、多讀、多說，並練習使用卡片上的字造詞，甚至造句。待活動告一段落之後，教師可為每組計分並給予鼓勵。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957263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DAC375-45DC-4896-9BF6-35E90AFF1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4441" y="2549026"/>
            <a:ext cx="1179655" cy="16932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9420A0-56AD-4CC1-8C77-476C868DCB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3424" y="2548371"/>
            <a:ext cx="1177215" cy="16945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555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411986"/>
              </p:ext>
            </p:extLst>
          </p:nvPr>
        </p:nvGraphicFramePr>
        <p:xfrm>
          <a:off x="471488" y="628498"/>
          <a:ext cx="5917499" cy="846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使用方式二．搭配部首卡使用</a:t>
                      </a:r>
                      <a:endParaRPr lang="en-US" altLang="zh-TW" sz="1400" b="1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本專題的漢字卡及部首卡可相互搭配在活動中使用，每張部首卡可找到相對應的漢字卡兩張。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教師可將漢字卡及部首卡混放，請組內每位學生都先抽出一張部首卡，接著計時，在一分鐘內找到可配對的兩張漢字卡。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教師也可將每個部首的漢字保留一個，另一個抽走，然後將部首卡、漢字卡蓋過來放在桌面上，讓每位學生輪流翻開配對。誰翻到正確的部首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+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漢字則可將兩張卡片拿走並計得分，反之，若翻開後不是能配對的，則須將字卡翻回背面。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最後，教師請每位學生到台前拿著自己翻到的卡片組合展示，並說：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早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早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是日部。」</a:t>
                      </a:r>
                      <a:b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林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是什麼部？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林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是木部。」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一位學生在展示時，其他學生要專心看著展示的字卡，同時跟著台上的同學齊聲說「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早</a:t>
                      </a: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是日部。」</a:t>
                      </a:r>
                      <a:endParaRPr lang="en-US" altLang="zh-TW" sz="140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71285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漢字卡含部首標示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20-30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此卡片內的漢字與「漢字卡」相同，但在各漢字上標示了部首，適合做部首教學時使用。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(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字卡截圖請見下頁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060630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AD9D80-9AC8-4C56-B8EF-38603BC740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1" b="55530"/>
          <a:stretch/>
        </p:blipFill>
        <p:spPr>
          <a:xfrm>
            <a:off x="4547372" y="2644139"/>
            <a:ext cx="1177215" cy="7071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115371E-962A-498E-A0C2-F0EEE8A5FF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62" b="6109"/>
          <a:stretch/>
        </p:blipFill>
        <p:spPr>
          <a:xfrm>
            <a:off x="4547372" y="3448811"/>
            <a:ext cx="1177215" cy="7071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6314409-6D97-43A6-B4A4-936449D207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1" b="3351"/>
          <a:stretch/>
        </p:blipFill>
        <p:spPr>
          <a:xfrm>
            <a:off x="2696232" y="2997707"/>
            <a:ext cx="1177215" cy="7071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8699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626"/>
              </p:ext>
            </p:extLst>
          </p:nvPr>
        </p:nvGraphicFramePr>
        <p:xfrm>
          <a:off x="471488" y="628498"/>
          <a:ext cx="5917499" cy="852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漢字卡含部首標示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20-30</a:t>
                      </a:r>
                      <a:r>
                        <a:rPr lang="zh-TW" altLang="en-US" sz="140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分鐘，或依學習者情況斟酌安排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教師可使用此漢字卡進行部首教學，展示漢字並請學生觀察標示出紅色的部分是在上、下、左、右哪一側，藉此讓學生了解部首通常在一個漢字的哪一部分，未來學生在判斷漢字部首時，可依樣判斷。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教學結束後，教師可從頭再展示一次字卡複習，一邊抽卡展示，一邊問學生：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教師：「這是什麼字？」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學生：「這是冷。」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冷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冷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冫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教師：「這是什麼字？」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學生：「這是電。」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教師：「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電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是什麼部？」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學生：「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電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是雨部。」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複習完畢，教師可將字卡發到各組，開始指令：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「請找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冫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部的字。」</a:t>
                      </a:r>
                      <a:b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「請找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心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部的字。」</a:t>
                      </a:r>
                      <a:b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「請找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足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部的字。」 </a:t>
                      </a:r>
                      <a:b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「請找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『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口</a:t>
                      </a:r>
                      <a:r>
                        <a:rPr lang="en-US" altLang="zh-TW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』</a:t>
                      </a:r>
                      <a:r>
                        <a:rPr lang="zh-TW" altLang="en-US" sz="1400" b="0" i="0" dirty="0"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部的字。」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請學生聽到指令後輪流作答，找出老師要的漢字字卡，速度快且正確的組別登記得分。教師亦可提供此字卡檔案給學生，自行印出後在家練習。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126454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DAC375-45DC-4896-9BF6-35E90AFF1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1680" y="1103684"/>
            <a:ext cx="1177911" cy="16932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9420A0-56AD-4CC1-8C77-476C868DCB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9791" y="1109818"/>
            <a:ext cx="1177215" cy="168097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9738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524765"/>
              </p:ext>
            </p:extLst>
          </p:nvPr>
        </p:nvGraphicFramePr>
        <p:xfrm>
          <a:off x="471488" y="628498"/>
          <a:ext cx="5917499" cy="825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65">
                  <a:extLst>
                    <a:ext uri="{9D8B030D-6E8A-4147-A177-3AD203B41FA5}">
                      <a16:colId xmlns:a16="http://schemas.microsoft.com/office/drawing/2014/main" val="1563254925"/>
                    </a:ext>
                  </a:extLst>
                </a:gridCol>
                <a:gridCol w="779024">
                  <a:extLst>
                    <a:ext uri="{9D8B030D-6E8A-4147-A177-3AD203B41FA5}">
                      <a16:colId xmlns:a16="http://schemas.microsoft.com/office/drawing/2014/main" val="341072221"/>
                    </a:ext>
                  </a:extLst>
                </a:gridCol>
                <a:gridCol w="4056910">
                  <a:extLst>
                    <a:ext uri="{9D8B030D-6E8A-4147-A177-3AD203B41FA5}">
                      <a16:colId xmlns:a16="http://schemas.microsoft.com/office/drawing/2014/main" val="355684577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遊戲名稱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時間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1" kern="12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使用建議</a:t>
                      </a:r>
                      <a:endParaRPr lang="en-US" altLang="zh-TW" sz="1400" b="1" kern="12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556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教學資源彙整</a:t>
                      </a:r>
                      <a: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-</a:t>
                      </a: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漢字字演變參考</a:t>
                      </a:r>
                      <a:b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br>
                        <a:rPr lang="en-US" altLang="zh-TW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r>
                        <a:rPr lang="zh-TW" altLang="en-US" sz="1400" b="1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說明</a:t>
                      </a:r>
                      <a:endParaRPr lang="en-US" sz="1400" b="1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aseline="0" dirty="0">
                          <a:solidFill>
                            <a:schemeClr val="tx1"/>
                          </a:solidFill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說明提供教師參考，實際使用時可選用，並依課程彈性安排使用時間</a:t>
                      </a:r>
                      <a:endParaRPr lang="en-US" altLang="zh-TW" sz="1400" baseline="0" dirty="0">
                        <a:solidFill>
                          <a:schemeClr val="tx1"/>
                        </a:solidFill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在「教學資源彙整」檔案中，最末頁為「漢字字形演變參考」，提供了甲骨文字卡中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25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個字的字形演變參考資料。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多數連結由中華語文知識庫「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  <a:hlinkClick r:id="rId3"/>
                        </a:rPr>
                        <a:t>漢字說故事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」的</a:t>
                      </a:r>
                      <a:r>
                        <a:rPr lang="en-US" altLang="zh-TW" sz="1400" b="0" i="0" kern="1200" baseline="0" dirty="0" err="1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Youtube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頻道內取得，另有兩個漢字「手」及「龜」因無影片，故連結為中華語文知識庫「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  <a:hlinkClick r:id="rId4"/>
                        </a:rPr>
                        <a:t>漢字源流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」之搜尋結果頁。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其中「漢字說故事」影片長約</a:t>
                      </a:r>
                      <a: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2</a:t>
                      </a: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分鐘，動畫內容包含基本的字形構造和造字源流說明，並依序呈列該字的歷代字形（甲骨文、金文、小篆、隸書、楷書），藉由這些影片，可幫助學生了解漢字是怎麼從像畫一般的樣子，演變成為現在使用的字形的。</a:t>
                      </a: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  <a:t>此參考影片可於「甲骨文字卡」使用前，作為暖身，由教師選擇幾個學生非常熟悉的漢字影片來播放，或可用於「甲骨文字卡」後，問問學生是否有感興趣的字，由學生來挑選想一起觀看的字形演變影片。</a:t>
                      </a:r>
                      <a:br>
                        <a:rPr lang="en-US" altLang="zh-TW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芫荽" pitchFamily="2" charset="-120"/>
                          <a:ea typeface="芫荽" pitchFamily="2" charset="-120"/>
                          <a:cs typeface="芫荽" pitchFamily="2" charset="-120"/>
                        </a:rPr>
                      </a:br>
                      <a:endParaRPr lang="en-US" altLang="zh-TW" sz="1400" b="0" i="0" kern="1200" baseline="0" dirty="0">
                        <a:solidFill>
                          <a:schemeClr val="dk1"/>
                        </a:solidFill>
                        <a:effectLst/>
                        <a:latin typeface="芫荽" pitchFamily="2" charset="-120"/>
                        <a:ea typeface="芫荽" pitchFamily="2" charset="-120"/>
                        <a:cs typeface="芫荽" pitchFamily="2" charset="-12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957263"/>
                  </a:ext>
                </a:extLst>
              </a:tr>
            </a:tbl>
          </a:graphicData>
        </a:graphic>
      </p:graphicFrame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9B9045-883D-4757-A1EC-B8750C7C477A}" type="slidenum">
              <a:rPr kumimoji="0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DAC375-45DC-4896-9BF6-35E90AFF1D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1655" y="1697541"/>
            <a:ext cx="1364070" cy="19137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9420A0-56AD-4CC1-8C77-476C868DCB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"/>
          <a:stretch/>
        </p:blipFill>
        <p:spPr>
          <a:xfrm>
            <a:off x="4041167" y="2738516"/>
            <a:ext cx="1823815" cy="11724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C284295-8C6B-46C5-B632-A64B4D8070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1168" y="1332740"/>
            <a:ext cx="1823815" cy="124228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93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401130" y="5516904"/>
            <a:ext cx="71363" cy="2011512"/>
            <a:chOff x="0" y="0"/>
            <a:chExt cx="20959" cy="590778"/>
          </a:xfrm>
        </p:grpSpPr>
        <p:sp>
          <p:nvSpPr>
            <p:cNvPr id="6" name="Freeform 11"/>
            <p:cNvSpPr/>
            <p:nvPr/>
          </p:nvSpPr>
          <p:spPr>
            <a:xfrm>
              <a:off x="0" y="0"/>
              <a:ext cx="20959" cy="590778"/>
            </a:xfrm>
            <a:custGeom>
              <a:avLst/>
              <a:gdLst/>
              <a:ahLst/>
              <a:cxnLst/>
              <a:rect l="l" t="t" r="r" b="b"/>
              <a:pathLst>
                <a:path w="20959" h="590778">
                  <a:moveTo>
                    <a:pt x="0" y="0"/>
                  </a:moveTo>
                  <a:lnTo>
                    <a:pt x="20959" y="0"/>
                  </a:lnTo>
                  <a:lnTo>
                    <a:pt x="20959" y="590778"/>
                  </a:lnTo>
                  <a:lnTo>
                    <a:pt x="0" y="590778"/>
                  </a:lnTo>
                  <a:close/>
                </a:path>
              </a:pathLst>
            </a:custGeom>
            <a:solidFill>
              <a:srgbClr val="003352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0" y="-38100"/>
              <a:ext cx="20959" cy="628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0"/>
                </a:lnSpc>
              </a:pPr>
              <a:endParaRPr sz="1040"/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189968C9-CC84-0396-106D-BB8C20B05D4E}"/>
              </a:ext>
            </a:extLst>
          </p:cNvPr>
          <p:cNvSpPr txBox="1"/>
          <p:nvPr/>
        </p:nvSpPr>
        <p:spPr>
          <a:xfrm>
            <a:off x="653809" y="5642381"/>
            <a:ext cx="5803061" cy="163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出版機關：中華民國僑務委員會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主編：林翠雲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統籌：葉亭妤、陳嬿汝、王宣勳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編寫：葉亭妤</a:t>
            </a:r>
          </a:p>
          <a:p>
            <a:pPr>
              <a:lnSpc>
                <a:spcPts val="2635"/>
              </a:lnSpc>
            </a:pPr>
            <a:r>
              <a:rPr lang="zh-TW" altLang="en-US" sz="1600" b="1" dirty="0">
                <a:solidFill>
                  <a:srgbClr val="00335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審查：文藻外語大學線上華語教學中心師資團隊</a:t>
            </a:r>
          </a:p>
        </p:txBody>
      </p:sp>
    </p:spTree>
    <p:extLst>
      <p:ext uri="{BB962C8B-B14F-4D97-AF65-F5344CB8AC3E}">
        <p14:creationId xmlns:p14="http://schemas.microsoft.com/office/powerpoint/2010/main" val="3989625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3131</TotalTime>
  <Words>4447</Words>
  <Application>Microsoft Office PowerPoint</Application>
  <PresentationFormat>A4 紙張 (210x297 公釐)</PresentationFormat>
  <Paragraphs>277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Iansui</vt:lpstr>
      <vt:lpstr>芫荽</vt:lpstr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wenzao</dc:creator>
  <cp:lastModifiedBy>user</cp:lastModifiedBy>
  <cp:revision>557</cp:revision>
  <dcterms:created xsi:type="dcterms:W3CDTF">2026-02-24T03:02:14Z</dcterms:created>
  <dcterms:modified xsi:type="dcterms:W3CDTF">2026-10-21T08:11:53Z</dcterms:modified>
</cp:coreProperties>
</file>